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649f48b36aa1d37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649f48b36aa1d37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25aad7fb3bf5fa5a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25aad7fb3bf5fa5a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4d1d4eb361a1566a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4d1d4eb361a1566a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jpg"/><Relationship Id="rId4" Type="http://schemas.openxmlformats.org/officeDocument/2006/relationships/image" Target="../media/image1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35779" y="424125"/>
            <a:ext cx="6872424" cy="429525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PRE-METRIC UNITS</a:t>
            </a:r>
            <a:endParaRPr/>
          </a:p>
        </p:txBody>
      </p:sp>
      <p:sp>
        <p:nvSpPr>
          <p:cNvPr id="56" name="Google Shape;56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In </a:t>
            </a:r>
            <a:r>
              <a:rPr lang="en-GB"/>
              <a:t>Rome!!</a:t>
            </a:r>
            <a:endParaRPr/>
          </a:p>
        </p:txBody>
      </p:sp>
      <p:sp>
        <p:nvSpPr>
          <p:cNvPr id="57" name="Google Shape;57;p13"/>
          <p:cNvSpPr/>
          <p:nvPr/>
        </p:nvSpPr>
        <p:spPr>
          <a:xfrm rot="749119">
            <a:off x="6572328" y="152703"/>
            <a:ext cx="1586109" cy="1586109"/>
          </a:xfrm>
          <a:prstGeom prst="sun">
            <a:avLst>
              <a:gd fmla="val 25000" name="adj"/>
            </a:avLst>
          </a:prstGeom>
          <a:solidFill>
            <a:srgbClr val="FFE599"/>
          </a:solidFill>
          <a:ln cap="flat" cmpd="sng" w="9525">
            <a:solidFill>
              <a:srgbClr val="FFF2C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13"/>
          <p:cNvSpPr/>
          <p:nvPr/>
        </p:nvSpPr>
        <p:spPr>
          <a:xfrm rot="749119">
            <a:off x="632734" y="3272998"/>
            <a:ext cx="1586109" cy="1586109"/>
          </a:xfrm>
          <a:prstGeom prst="sun">
            <a:avLst>
              <a:gd fmla="val 25000" name="adj"/>
            </a:avLst>
          </a:prstGeom>
          <a:solidFill>
            <a:srgbClr val="FFE599"/>
          </a:solidFill>
          <a:ln cap="flat" cmpd="sng" w="9525">
            <a:solidFill>
              <a:srgbClr val="FFF2C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13"/>
          <p:cNvSpPr/>
          <p:nvPr/>
        </p:nvSpPr>
        <p:spPr>
          <a:xfrm rot="749761">
            <a:off x="7193514" y="2654423"/>
            <a:ext cx="852700" cy="810854"/>
          </a:xfrm>
          <a:prstGeom prst="sun">
            <a:avLst>
              <a:gd fmla="val 25000" name="adj"/>
            </a:avLst>
          </a:prstGeom>
          <a:solidFill>
            <a:srgbClr val="FFE599"/>
          </a:solidFill>
          <a:ln cap="flat" cmpd="sng" w="9525">
            <a:solidFill>
              <a:srgbClr val="FFF2C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Google Shape;64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258575"/>
            <a:ext cx="8217775" cy="4626350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Length, distance and Area</a:t>
            </a:r>
            <a:endParaRPr/>
          </a:p>
        </p:txBody>
      </p:sp>
      <p:sp>
        <p:nvSpPr>
          <p:cNvPr id="66" name="Google Shape;66;p14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2200"/>
              <a:t>In </a:t>
            </a:r>
            <a:r>
              <a:rPr lang="en-GB" sz="2200"/>
              <a:t>Ancient Rome, people would use feet to measure. Although people’s feet are different there would be a person in a shop who would measure. A foot is 29.6cm in ancient times.</a:t>
            </a:r>
            <a:endParaRPr sz="2200"/>
          </a:p>
        </p:txBody>
      </p:sp>
      <p:sp>
        <p:nvSpPr>
          <p:cNvPr id="67" name="Google Shape;67;p14"/>
          <p:cNvSpPr/>
          <p:nvPr/>
        </p:nvSpPr>
        <p:spPr>
          <a:xfrm rot="749119">
            <a:off x="7093503" y="50569"/>
            <a:ext cx="1586109" cy="1586109"/>
          </a:xfrm>
          <a:prstGeom prst="sun">
            <a:avLst>
              <a:gd fmla="val 25000" name="adj"/>
            </a:avLst>
          </a:prstGeom>
          <a:solidFill>
            <a:srgbClr val="FFE599"/>
          </a:solidFill>
          <a:ln cap="flat" cmpd="sng" w="9525">
            <a:solidFill>
              <a:srgbClr val="FFF2C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14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2400"/>
              <a:t>To </a:t>
            </a:r>
            <a:r>
              <a:rPr lang="en-GB" sz="2400"/>
              <a:t>measure area they would just measure to side with feet is and multiply them by </a:t>
            </a:r>
            <a:r>
              <a:rPr lang="en-GB" sz="2400"/>
              <a:t>each other</a:t>
            </a:r>
            <a:r>
              <a:rPr lang="en-GB" sz="2400"/>
              <a:t>. Area would also be measured with the standard feet.</a:t>
            </a:r>
            <a:endParaRPr sz="2400"/>
          </a:p>
        </p:txBody>
      </p:sp>
      <p:sp>
        <p:nvSpPr>
          <p:cNvPr id="69" name="Google Shape;69;p14"/>
          <p:cNvSpPr/>
          <p:nvPr/>
        </p:nvSpPr>
        <p:spPr>
          <a:xfrm rot="749119">
            <a:off x="1882974" y="3561376"/>
            <a:ext cx="1586109" cy="1586109"/>
          </a:xfrm>
          <a:prstGeom prst="sun">
            <a:avLst>
              <a:gd fmla="val 25000" name="adj"/>
            </a:avLst>
          </a:prstGeom>
          <a:solidFill>
            <a:srgbClr val="FFE599"/>
          </a:solidFill>
          <a:ln cap="flat" cmpd="sng" w="9525">
            <a:solidFill>
              <a:srgbClr val="FFF2C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Google Shape;74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-5400000">
            <a:off x="2164101" y="-1563738"/>
            <a:ext cx="4566175" cy="8117674"/>
          </a:xfrm>
          <a:prstGeom prst="rect">
            <a:avLst/>
          </a:prstGeom>
          <a:noFill/>
          <a:ln>
            <a:noFill/>
          </a:ln>
        </p:spPr>
      </p:pic>
      <p:sp>
        <p:nvSpPr>
          <p:cNvPr id="75" name="Google Shape;75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Volume and </a:t>
            </a:r>
            <a:r>
              <a:rPr lang="en-GB"/>
              <a:t>mass </a:t>
            </a:r>
            <a:endParaRPr/>
          </a:p>
        </p:txBody>
      </p:sp>
      <p:sp>
        <p:nvSpPr>
          <p:cNvPr id="76" name="Google Shape;76;p1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2100">
                <a:solidFill>
                  <a:srgbClr val="000000"/>
                </a:solidFill>
              </a:rPr>
              <a:t>To </a:t>
            </a:r>
            <a:r>
              <a:rPr lang="en-GB" sz="2100">
                <a:solidFill>
                  <a:srgbClr val="000000"/>
                </a:solidFill>
              </a:rPr>
              <a:t>measure volume, they would use a “ master jar” . Every master jar would be exactly 1 cubic foot. Usually they need to measure volume when selling things like milk or water.</a:t>
            </a:r>
            <a:endParaRPr sz="2100">
              <a:solidFill>
                <a:srgbClr val="000000"/>
              </a:solidFill>
            </a:endParaRPr>
          </a:p>
        </p:txBody>
      </p:sp>
      <p:sp>
        <p:nvSpPr>
          <p:cNvPr id="77" name="Google Shape;77;p1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2100">
                <a:solidFill>
                  <a:srgbClr val="000000"/>
                </a:solidFill>
              </a:rPr>
              <a:t>They would use the word Libra which is 329 grams per Libra. They would use a stone that is exactly 1 Libra and compare it to the object they are selling. It is usually used when selling meat.</a:t>
            </a:r>
            <a:endParaRPr sz="2100">
              <a:solidFill>
                <a:srgbClr val="000000"/>
              </a:solidFill>
            </a:endParaRPr>
          </a:p>
        </p:txBody>
      </p:sp>
      <p:pic>
        <p:nvPicPr>
          <p:cNvPr id="78" name="Google Shape;78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340128" y="3097089"/>
            <a:ext cx="1492275" cy="197958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" name="Google Shape;83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09378" y="388372"/>
            <a:ext cx="7725246" cy="4345449"/>
          </a:xfrm>
          <a:prstGeom prst="rect">
            <a:avLst/>
          </a:prstGeom>
          <a:noFill/>
          <a:ln>
            <a:noFill/>
          </a:ln>
        </p:spPr>
      </p:pic>
      <p:sp>
        <p:nvSpPr>
          <p:cNvPr id="84" name="Google Shape;84;p16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THANK YOU!!!</a:t>
            </a:r>
            <a:endParaRPr/>
          </a:p>
        </p:txBody>
      </p:sp>
      <p:sp>
        <p:nvSpPr>
          <p:cNvPr id="85" name="Google Shape;85;p16"/>
          <p:cNvSpPr/>
          <p:nvPr/>
        </p:nvSpPr>
        <p:spPr>
          <a:xfrm rot="749119">
            <a:off x="1110400" y="3145345"/>
            <a:ext cx="1586109" cy="1586109"/>
          </a:xfrm>
          <a:prstGeom prst="sun">
            <a:avLst>
              <a:gd fmla="val 25000" name="adj"/>
            </a:avLst>
          </a:prstGeom>
          <a:solidFill>
            <a:srgbClr val="FFE599"/>
          </a:solidFill>
          <a:ln cap="flat" cmpd="sng" w="9525">
            <a:solidFill>
              <a:srgbClr val="FFF2C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16"/>
          <p:cNvSpPr/>
          <p:nvPr/>
        </p:nvSpPr>
        <p:spPr>
          <a:xfrm rot="749598">
            <a:off x="4481275" y="505419"/>
            <a:ext cx="1207902" cy="1150111"/>
          </a:xfrm>
          <a:prstGeom prst="sun">
            <a:avLst>
              <a:gd fmla="val 25000" name="adj"/>
            </a:avLst>
          </a:prstGeom>
          <a:solidFill>
            <a:srgbClr val="FFE599"/>
          </a:solidFill>
          <a:ln cap="flat" cmpd="sng" w="9525">
            <a:solidFill>
              <a:srgbClr val="FFF2C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16"/>
          <p:cNvSpPr/>
          <p:nvPr/>
        </p:nvSpPr>
        <p:spPr>
          <a:xfrm rot="749119">
            <a:off x="6886146" y="2974333"/>
            <a:ext cx="1586109" cy="1586109"/>
          </a:xfrm>
          <a:prstGeom prst="sun">
            <a:avLst>
              <a:gd fmla="val 25000" name="adj"/>
            </a:avLst>
          </a:prstGeom>
          <a:solidFill>
            <a:srgbClr val="FFE599"/>
          </a:solidFill>
          <a:ln cap="flat" cmpd="sng" w="9525">
            <a:solidFill>
              <a:srgbClr val="FFF2C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16"/>
          <p:cNvSpPr txBox="1"/>
          <p:nvPr/>
        </p:nvSpPr>
        <p:spPr>
          <a:xfrm>
            <a:off x="1293478" y="2821639"/>
            <a:ext cx="7142100" cy="46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2"/>
                </a:solidFill>
              </a:rPr>
              <a:t>                                           :) :) :) :) :)</a:t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89" name="Google Shape;89;p16"/>
          <p:cNvSpPr/>
          <p:nvPr/>
        </p:nvSpPr>
        <p:spPr>
          <a:xfrm rot="-1242153">
            <a:off x="1087282" y="742754"/>
            <a:ext cx="906323" cy="898633"/>
          </a:xfrm>
          <a:prstGeom prst="smileyFace">
            <a:avLst>
              <a:gd fmla="val 4653" name="adj"/>
            </a:avLst>
          </a:prstGeom>
          <a:solidFill>
            <a:srgbClr val="FFE599"/>
          </a:solidFill>
          <a:ln cap="flat" cmpd="sng" w="9525">
            <a:solidFill>
              <a:srgbClr val="D5A6B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16"/>
          <p:cNvSpPr/>
          <p:nvPr/>
        </p:nvSpPr>
        <p:spPr>
          <a:xfrm rot="1601773">
            <a:off x="7277263" y="1127001"/>
            <a:ext cx="996305" cy="957398"/>
          </a:xfrm>
          <a:prstGeom prst="smileyFace">
            <a:avLst>
              <a:gd fmla="val 4653" name="adj"/>
            </a:avLst>
          </a:prstGeom>
          <a:solidFill>
            <a:srgbClr val="FFE599"/>
          </a:solidFill>
          <a:ln cap="flat" cmpd="sng" w="9525">
            <a:solidFill>
              <a:srgbClr val="D5A6B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