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6" r:id="rId2"/>
    <p:sldId id="293" r:id="rId3"/>
    <p:sldId id="263" r:id="rId4"/>
    <p:sldId id="266" r:id="rId5"/>
    <p:sldId id="291" r:id="rId6"/>
    <p:sldId id="413" r:id="rId7"/>
    <p:sldId id="306" r:id="rId8"/>
    <p:sldId id="289"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F04"/>
    <a:srgbClr val="432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80" autoAdjust="0"/>
  </p:normalViewPr>
  <p:slideViewPr>
    <p:cSldViewPr>
      <p:cViewPr varScale="1">
        <p:scale>
          <a:sx n="72" d="100"/>
          <a:sy n="72" d="100"/>
        </p:scale>
        <p:origin x="636"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Recyclable Material</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8.5309793952921223E-2"/>
          <c:y val="0.1092234163492906"/>
          <c:w val="0.87314077785731325"/>
          <c:h val="0.75829280024364165"/>
        </c:manualLayout>
      </c:layout>
      <c:barChart>
        <c:barDir val="col"/>
        <c:grouping val="clustered"/>
        <c:varyColors val="0"/>
        <c:ser>
          <c:idx val="0"/>
          <c:order val="0"/>
          <c:tx>
            <c:strRef>
              <c:f>Sheet1!$B$1</c:f>
              <c:strCache>
                <c:ptCount val="1"/>
                <c:pt idx="0">
                  <c:v>Recyclable Material</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Sheet1!$A$14:$A$25</c:f>
              <c:numCache>
                <c:formatCode>mmm\-yy</c:formatCode>
                <c:ptCount val="12"/>
                <c:pt idx="0">
                  <c:v>45047</c:v>
                </c:pt>
                <c:pt idx="1">
                  <c:v>45078</c:v>
                </c:pt>
                <c:pt idx="2">
                  <c:v>45108</c:v>
                </c:pt>
                <c:pt idx="3">
                  <c:v>45139</c:v>
                </c:pt>
                <c:pt idx="4">
                  <c:v>45170</c:v>
                </c:pt>
                <c:pt idx="5">
                  <c:v>45200</c:v>
                </c:pt>
                <c:pt idx="6">
                  <c:v>45231</c:v>
                </c:pt>
                <c:pt idx="7">
                  <c:v>45261</c:v>
                </c:pt>
                <c:pt idx="8">
                  <c:v>45292</c:v>
                </c:pt>
                <c:pt idx="9">
                  <c:v>45323</c:v>
                </c:pt>
                <c:pt idx="10">
                  <c:v>45352</c:v>
                </c:pt>
                <c:pt idx="11">
                  <c:v>45383</c:v>
                </c:pt>
              </c:numCache>
            </c:numRef>
          </c:cat>
          <c:val>
            <c:numRef>
              <c:f>Sheet1!$B$14:$B$25</c:f>
              <c:numCache>
                <c:formatCode>General</c:formatCode>
                <c:ptCount val="12"/>
                <c:pt idx="0">
                  <c:v>179</c:v>
                </c:pt>
                <c:pt idx="1">
                  <c:v>240</c:v>
                </c:pt>
                <c:pt idx="2">
                  <c:v>129</c:v>
                </c:pt>
                <c:pt idx="3">
                  <c:v>68</c:v>
                </c:pt>
                <c:pt idx="4">
                  <c:v>154</c:v>
                </c:pt>
                <c:pt idx="5">
                  <c:v>102</c:v>
                </c:pt>
                <c:pt idx="6">
                  <c:v>95</c:v>
                </c:pt>
                <c:pt idx="7">
                  <c:v>140</c:v>
                </c:pt>
                <c:pt idx="8">
                  <c:v>129</c:v>
                </c:pt>
                <c:pt idx="9">
                  <c:v>183</c:v>
                </c:pt>
                <c:pt idx="10">
                  <c:v>150</c:v>
                </c:pt>
                <c:pt idx="11">
                  <c:v>81</c:v>
                </c:pt>
              </c:numCache>
            </c:numRef>
          </c:val>
          <c:extLst>
            <c:ext xmlns:c16="http://schemas.microsoft.com/office/drawing/2014/chart" uri="{C3380CC4-5D6E-409C-BE32-E72D297353CC}">
              <c16:uniqueId val="{0000000A-B79A-43A4-9EE4-31034D41E92F}"/>
            </c:ext>
          </c:extLst>
        </c:ser>
        <c:dLbls>
          <c:showLegendKey val="0"/>
          <c:showVal val="1"/>
          <c:showCatName val="0"/>
          <c:showSerName val="0"/>
          <c:showPercent val="0"/>
          <c:showBubbleSize val="0"/>
        </c:dLbls>
        <c:gapWidth val="164"/>
        <c:overlap val="-22"/>
        <c:axId val="325662384"/>
        <c:axId val="325666696"/>
      </c:barChart>
      <c:dateAx>
        <c:axId val="325662384"/>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GB" sz="2000" dirty="0"/>
                  <a:t>Month</a:t>
                </a:r>
                <a:endParaRPr lang="en-US" sz="2000" dirty="0"/>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666696"/>
        <c:crosses val="autoZero"/>
        <c:auto val="1"/>
        <c:lblOffset val="100"/>
        <c:baseTimeUnit val="months"/>
      </c:dateAx>
      <c:valAx>
        <c:axId val="325666696"/>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a:t>Kilograms Recycled</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66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0D79F-3759-4BAD-B05B-935BA690E51F}"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932AA-B7C7-45AC-940B-8E5F32D5E46A}" type="slidenum">
              <a:rPr lang="en-US" smtClean="0"/>
              <a:t>‹#›</a:t>
            </a:fld>
            <a:endParaRPr lang="en-US"/>
          </a:p>
        </p:txBody>
      </p:sp>
    </p:spTree>
    <p:extLst>
      <p:ext uri="{BB962C8B-B14F-4D97-AF65-F5344CB8AC3E}">
        <p14:creationId xmlns:p14="http://schemas.microsoft.com/office/powerpoint/2010/main" val="95106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solidFill>
                  <a:srgbClr val="000000"/>
                </a:solidFill>
                <a:effectLst/>
              </a:rPr>
              <a:t>1 </a:t>
            </a:r>
            <a:r>
              <a:rPr lang="en-US" dirty="0" err="1">
                <a:solidFill>
                  <a:srgbClr val="000000"/>
                </a:solidFill>
                <a:effectLst/>
              </a:rPr>
              <a:t>Litre</a:t>
            </a:r>
            <a:r>
              <a:rPr lang="en-US" dirty="0">
                <a:solidFill>
                  <a:srgbClr val="000000"/>
                </a:solidFill>
                <a:effectLst/>
              </a:rPr>
              <a:t> Plastic Bottle - 29 grams</a:t>
            </a:r>
          </a:p>
          <a:p>
            <a:r>
              <a:rPr lang="en-US" dirty="0">
                <a:solidFill>
                  <a:srgbClr val="000000"/>
                </a:solidFill>
                <a:effectLst/>
              </a:rPr>
              <a:t>1 Can - 35 grams</a:t>
            </a:r>
          </a:p>
          <a:p>
            <a:r>
              <a:rPr lang="en-US" dirty="0">
                <a:solidFill>
                  <a:srgbClr val="000000"/>
                </a:solidFill>
                <a:effectLst/>
              </a:rPr>
              <a:t>1 wine bottle - 560 grams</a:t>
            </a:r>
          </a:p>
          <a:p>
            <a:r>
              <a:rPr lang="en-US" dirty="0">
                <a:solidFill>
                  <a:srgbClr val="000000"/>
                </a:solidFill>
                <a:effectLst/>
              </a:rPr>
              <a:t>Paper to trees – 17 per 1 ton</a:t>
            </a:r>
          </a:p>
          <a:p>
            <a:r>
              <a:rPr lang="en-US" dirty="0">
                <a:solidFill>
                  <a:srgbClr val="000000"/>
                </a:solidFill>
                <a:effectLst/>
              </a:rPr>
              <a:t>1 ton of recycling = 2.97 tons of C02 – EPA https://www.epa.gov/energy/greenhouse-gas-equivalencies-calculator-revision-history</a:t>
            </a:r>
          </a:p>
          <a:p>
            <a:r>
              <a:rPr lang="en-US" dirty="0">
                <a:solidFill>
                  <a:srgbClr val="000000"/>
                </a:solidFill>
                <a:effectLst/>
              </a:rPr>
              <a:t>Water –</a:t>
            </a:r>
            <a:r>
              <a:rPr lang="en-US" b="0" i="0" dirty="0">
                <a:solidFill>
                  <a:srgbClr val="3A3A3A"/>
                </a:solidFill>
                <a:effectLst/>
                <a:latin typeface="Georgia" panose="02040502050405020303" pitchFamily="18" charset="0"/>
              </a:rPr>
              <a:t>recycling 1 ton of paper saves around 682.5 gallons of oil, 26,500 </a:t>
            </a:r>
            <a:r>
              <a:rPr lang="en-US" b="0" i="0" dirty="0" err="1">
                <a:solidFill>
                  <a:srgbClr val="3A3A3A"/>
                </a:solidFill>
                <a:effectLst/>
                <a:latin typeface="Georgia" panose="02040502050405020303" pitchFamily="18" charset="0"/>
              </a:rPr>
              <a:t>litres</a:t>
            </a:r>
            <a:r>
              <a:rPr lang="en-US" b="0" i="0" dirty="0">
                <a:solidFill>
                  <a:srgbClr val="3A3A3A"/>
                </a:solidFill>
                <a:effectLst/>
                <a:latin typeface="Georgia" panose="02040502050405020303" pitchFamily="18" charset="0"/>
              </a:rPr>
              <a:t> of water and 17 trees</a:t>
            </a:r>
            <a:r>
              <a:rPr lang="en-US" dirty="0">
                <a:solidFill>
                  <a:srgbClr val="000000"/>
                </a:solidFill>
                <a:effectLst/>
              </a:rPr>
              <a:t>https://www.unsustainablemagazine.com/using-recycled-paper-is-not-just-about-saving-trees/</a:t>
            </a:r>
          </a:p>
          <a:p>
            <a:endParaRPr lang="en-US" dirty="0">
              <a:solidFill>
                <a:srgbClr val="000000"/>
              </a:solidFill>
              <a:effectLst/>
            </a:endParaRPr>
          </a:p>
          <a:p>
            <a:endParaRPr lang="en-US" dirty="0">
              <a:solidFill>
                <a:srgbClr val="000000"/>
              </a:solidFill>
              <a:effectLst/>
            </a:endParaRPr>
          </a:p>
          <a:p>
            <a:endParaRPr lang="en-US" dirty="0">
              <a:solidFill>
                <a:srgbClr val="000000"/>
              </a:solidFill>
              <a:effectLst/>
            </a:endParaRPr>
          </a:p>
          <a:p>
            <a:endParaRPr lang="en-US" dirty="0"/>
          </a:p>
        </p:txBody>
      </p:sp>
    </p:spTree>
    <p:extLst>
      <p:ext uri="{BB962C8B-B14F-4D97-AF65-F5344CB8AC3E}">
        <p14:creationId xmlns:p14="http://schemas.microsoft.com/office/powerpoint/2010/main" val="128414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2DB45-BB94-433B-B7BF-22E7407D0854}" type="datetimeFigureOut">
              <a:rPr lang="en-US"/>
              <a:pPr>
                <a:defRPr/>
              </a:pPr>
              <a:t>4/29/2024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97966E-21BF-4A80-989F-3447FF387C8B}" type="slidenum">
              <a:rPr lang="en-US" altLang="en-US"/>
              <a:pPr/>
              <a:t>‹#›</a:t>
            </a:fld>
            <a:endParaRPr lang="en-US" altLang="en-US"/>
          </a:p>
        </p:txBody>
      </p:sp>
    </p:spTree>
    <p:extLst>
      <p:ext uri="{BB962C8B-B14F-4D97-AF65-F5344CB8AC3E}">
        <p14:creationId xmlns:p14="http://schemas.microsoft.com/office/powerpoint/2010/main" val="193813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8FA2AF-AB3D-4A5C-8B37-8016C9116DCD}" type="datetimeFigureOut">
              <a:rPr lang="en-US"/>
              <a:pPr>
                <a:defRPr/>
              </a:pPr>
              <a:t>4/29/2024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4ECBBD-3941-4417-BB52-3360AEB01D5E}" type="slidenum">
              <a:rPr lang="en-US" altLang="en-US"/>
              <a:pPr/>
              <a:t>‹#›</a:t>
            </a:fld>
            <a:endParaRPr lang="en-US" altLang="en-US"/>
          </a:p>
        </p:txBody>
      </p:sp>
    </p:spTree>
    <p:extLst>
      <p:ext uri="{BB962C8B-B14F-4D97-AF65-F5344CB8AC3E}">
        <p14:creationId xmlns:p14="http://schemas.microsoft.com/office/powerpoint/2010/main" val="169925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5AAD35-3023-4DCB-A8F9-AC64779B93DB}" type="datetimeFigureOut">
              <a:rPr lang="en-US"/>
              <a:pPr>
                <a:defRPr/>
              </a:pPr>
              <a:t>4/29/2024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F38753C-1EDF-41F2-8371-CA13E2E64BD7}" type="slidenum">
              <a:rPr lang="en-US" altLang="en-US"/>
              <a:pPr/>
              <a:t>‹#›</a:t>
            </a:fld>
            <a:endParaRPr lang="en-US" altLang="en-US"/>
          </a:p>
        </p:txBody>
      </p:sp>
    </p:spTree>
    <p:extLst>
      <p:ext uri="{BB962C8B-B14F-4D97-AF65-F5344CB8AC3E}">
        <p14:creationId xmlns:p14="http://schemas.microsoft.com/office/powerpoint/2010/main" val="363279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16CAEC-F1A5-46F7-99C0-3BACD1F4738A}" type="datetimeFigureOut">
              <a:rPr lang="en-US"/>
              <a:pPr>
                <a:defRPr/>
              </a:pPr>
              <a:t>4/29/2024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AFF336-CD46-47CE-8ACD-5D9A42EAB08C}" type="slidenum">
              <a:rPr lang="en-US" altLang="en-US"/>
              <a:pPr/>
              <a:t>‹#›</a:t>
            </a:fld>
            <a:endParaRPr lang="en-US" altLang="en-US"/>
          </a:p>
        </p:txBody>
      </p:sp>
    </p:spTree>
    <p:extLst>
      <p:ext uri="{BB962C8B-B14F-4D97-AF65-F5344CB8AC3E}">
        <p14:creationId xmlns:p14="http://schemas.microsoft.com/office/powerpoint/2010/main" val="181432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3286BB7-B808-4A83-9B91-D9E77BC35BAD}" type="datetimeFigureOut">
              <a:rPr lang="en-US"/>
              <a:pPr>
                <a:defRPr/>
              </a:pPr>
              <a:t>4/29/2024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65F2628-EA9E-4CB9-8628-6195A4067680}" type="slidenum">
              <a:rPr lang="en-US" altLang="en-US"/>
              <a:pPr/>
              <a:t>‹#›</a:t>
            </a:fld>
            <a:endParaRPr lang="en-US" altLang="en-US"/>
          </a:p>
        </p:txBody>
      </p:sp>
    </p:spTree>
    <p:extLst>
      <p:ext uri="{BB962C8B-B14F-4D97-AF65-F5344CB8AC3E}">
        <p14:creationId xmlns:p14="http://schemas.microsoft.com/office/powerpoint/2010/main" val="117914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3396EAD-24AF-44EC-B8F4-531A8CCCBCC9}" type="datetimeFigureOut">
              <a:rPr lang="en-US"/>
              <a:pPr>
                <a:defRPr/>
              </a:pPr>
              <a:t>4/29/2024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A70F46F-9995-4948-A15F-EE33E6816B20}" type="slidenum">
              <a:rPr lang="en-US" altLang="en-US"/>
              <a:pPr/>
              <a:t>‹#›</a:t>
            </a:fld>
            <a:endParaRPr lang="en-US" altLang="en-US"/>
          </a:p>
        </p:txBody>
      </p:sp>
    </p:spTree>
    <p:extLst>
      <p:ext uri="{BB962C8B-B14F-4D97-AF65-F5344CB8AC3E}">
        <p14:creationId xmlns:p14="http://schemas.microsoft.com/office/powerpoint/2010/main" val="96194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A578409-CF7E-4876-B088-B137D9DB408E}" type="datetimeFigureOut">
              <a:rPr lang="en-US"/>
              <a:pPr>
                <a:defRPr/>
              </a:pPr>
              <a:t>4/29/2024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EB81F83-3393-4412-8C9A-AB8F0AF3B97C}" type="slidenum">
              <a:rPr lang="en-US" altLang="en-US"/>
              <a:pPr/>
              <a:t>‹#›</a:t>
            </a:fld>
            <a:endParaRPr lang="en-US" altLang="en-US"/>
          </a:p>
        </p:txBody>
      </p:sp>
    </p:spTree>
    <p:extLst>
      <p:ext uri="{BB962C8B-B14F-4D97-AF65-F5344CB8AC3E}">
        <p14:creationId xmlns:p14="http://schemas.microsoft.com/office/powerpoint/2010/main" val="77871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9A9B628-31AA-4BB7-80D5-320298927C48}" type="datetimeFigureOut">
              <a:rPr lang="en-US"/>
              <a:pPr>
                <a:defRPr/>
              </a:pPr>
              <a:t>4/29/2024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FEA8B16-1369-46F6-87CF-253B45E2FAA7}" type="slidenum">
              <a:rPr lang="en-US" altLang="en-US"/>
              <a:pPr/>
              <a:t>‹#›</a:t>
            </a:fld>
            <a:endParaRPr lang="en-US" altLang="en-US"/>
          </a:p>
        </p:txBody>
      </p:sp>
    </p:spTree>
    <p:extLst>
      <p:ext uri="{BB962C8B-B14F-4D97-AF65-F5344CB8AC3E}">
        <p14:creationId xmlns:p14="http://schemas.microsoft.com/office/powerpoint/2010/main" val="403114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D0C644-396A-4227-B387-28938A7E88C6}" type="datetimeFigureOut">
              <a:rPr lang="en-US"/>
              <a:pPr>
                <a:defRPr/>
              </a:pPr>
              <a:t>4/29/2024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7C495F5-27DB-4248-B1C0-EE5C8FD9BBE1}" type="slidenum">
              <a:rPr lang="en-US" altLang="en-US"/>
              <a:pPr/>
              <a:t>‹#›</a:t>
            </a:fld>
            <a:endParaRPr lang="en-US" altLang="en-US"/>
          </a:p>
        </p:txBody>
      </p:sp>
    </p:spTree>
    <p:extLst>
      <p:ext uri="{BB962C8B-B14F-4D97-AF65-F5344CB8AC3E}">
        <p14:creationId xmlns:p14="http://schemas.microsoft.com/office/powerpoint/2010/main" val="355348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1FDCF9-D3AA-4F3B-ABE3-0497410E9FB2}" type="datetimeFigureOut">
              <a:rPr lang="en-US"/>
              <a:pPr>
                <a:defRPr/>
              </a:pPr>
              <a:t>4/29/2024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2E90F8A-B982-464C-B0ED-F7F7A40ADA08}" type="slidenum">
              <a:rPr lang="en-US" altLang="en-US"/>
              <a:pPr/>
              <a:t>‹#›</a:t>
            </a:fld>
            <a:endParaRPr lang="en-US" altLang="en-US"/>
          </a:p>
        </p:txBody>
      </p:sp>
    </p:spTree>
    <p:extLst>
      <p:ext uri="{BB962C8B-B14F-4D97-AF65-F5344CB8AC3E}">
        <p14:creationId xmlns:p14="http://schemas.microsoft.com/office/powerpoint/2010/main" val="334639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4C6D30-99B6-4279-9149-FA7317819C28}" type="datetimeFigureOut">
              <a:rPr lang="en-US"/>
              <a:pPr>
                <a:defRPr/>
              </a:pPr>
              <a:t>4/29/2024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3F653C7-407F-4267-AA66-516F0FB95579}" type="slidenum">
              <a:rPr lang="en-US" altLang="en-US"/>
              <a:pPr/>
              <a:t>‹#›</a:t>
            </a:fld>
            <a:endParaRPr lang="en-US" altLang="en-US"/>
          </a:p>
        </p:txBody>
      </p:sp>
    </p:spTree>
    <p:extLst>
      <p:ext uri="{BB962C8B-B14F-4D97-AF65-F5344CB8AC3E}">
        <p14:creationId xmlns:p14="http://schemas.microsoft.com/office/powerpoint/2010/main" val="144095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pitchFamily="34" charset="0"/>
              </a:defRPr>
            </a:lvl1pPr>
          </a:lstStyle>
          <a:p>
            <a:pPr>
              <a:defRPr/>
            </a:pPr>
            <a:fld id="{67061631-A20F-49B3-BD35-4EFCA99331AA}" type="datetimeFigureOut">
              <a:rPr lang="en-US"/>
              <a:pPr>
                <a:defRPr/>
              </a:pPr>
              <a:t>4/29/2024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fld id="{BAD00AEE-5B09-4AF7-A27B-B99BECF2E5F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2.png"/><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emf"/><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png"/><Relationship Id="rId7"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jpeg"/><Relationship Id="rId10" Type="http://schemas.openxmlformats.org/officeDocument/2006/relationships/image" Target="../media/image32.jpeg"/><Relationship Id="rId4" Type="http://schemas.openxmlformats.org/officeDocument/2006/relationships/image" Target="../media/image8.jpe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jpeg"/><Relationship Id="rId7" Type="http://schemas.openxmlformats.org/officeDocument/2006/relationships/hyperlink" Target="http://www.facebook.com/biobuu" TargetMode="Externa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s://www.instagram.com/the_recycler_tanzania/" TargetMode="External"/><Relationship Id="rId4" Type="http://schemas.openxmlformats.org/officeDocument/2006/relationships/image" Target="../media/image36.jpeg"/><Relationship Id="rId9"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a:cxnSpLocks/>
          </p:cNvCxnSpPr>
          <p:nvPr/>
        </p:nvCxnSpPr>
        <p:spPr>
          <a:xfrm>
            <a:off x="0" y="2636453"/>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itle 3">
            <a:extLst>
              <a:ext uri="{FF2B5EF4-FFF2-40B4-BE49-F238E27FC236}">
                <a16:creationId xmlns:a16="http://schemas.microsoft.com/office/drawing/2014/main" id="{ACEC6FCB-2BCD-46D3-8E1F-FFF0FC8EFA95}"/>
              </a:ext>
            </a:extLst>
          </p:cNvPr>
          <p:cNvSpPr>
            <a:spLocks noGrp="1"/>
          </p:cNvSpPr>
          <p:nvPr>
            <p:ph type="title"/>
          </p:nvPr>
        </p:nvSpPr>
        <p:spPr>
          <a:xfrm>
            <a:off x="1524000" y="155347"/>
            <a:ext cx="9144000" cy="710160"/>
          </a:xfrm>
        </p:spPr>
        <p:txBody>
          <a:bodyPr>
            <a:noAutofit/>
          </a:body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81"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6336" y="6280074"/>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Braeburn Arusha - Home | Facebook">
            <a:extLst>
              <a:ext uri="{FF2B5EF4-FFF2-40B4-BE49-F238E27FC236}">
                <a16:creationId xmlns:a16="http://schemas.microsoft.com/office/drawing/2014/main" id="{186D03FF-CB23-B52C-BF69-82F924D646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87" t="11308" r="26988" b="12860"/>
          <a:stretch/>
        </p:blipFill>
        <p:spPr bwMode="auto">
          <a:xfrm>
            <a:off x="180952" y="70021"/>
            <a:ext cx="904225" cy="976567"/>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E3DD4E80-14C9-CFA3-BEE2-3A70814594E7}"/>
              </a:ext>
            </a:extLst>
          </p:cNvPr>
          <p:cNvSpPr txBox="1"/>
          <p:nvPr/>
        </p:nvSpPr>
        <p:spPr>
          <a:xfrm>
            <a:off x="4285523" y="962385"/>
            <a:ext cx="3826995"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r>
              <a:rPr lang="en-US" sz="2400" b="1" dirty="0">
                <a:solidFill>
                  <a:schemeClr val="tx1">
                    <a:lumMod val="50000"/>
                    <a:lumOff val="50000"/>
                  </a:schemeClr>
                </a:solidFill>
              </a:rPr>
              <a:t>April 2024 </a:t>
            </a:r>
          </a:p>
        </p:txBody>
      </p:sp>
      <p:sp>
        <p:nvSpPr>
          <p:cNvPr id="40" name="TextBox 39">
            <a:extLst>
              <a:ext uri="{FF2B5EF4-FFF2-40B4-BE49-F238E27FC236}">
                <a16:creationId xmlns:a16="http://schemas.microsoft.com/office/drawing/2014/main" id="{22EA5F03-383C-1C00-B532-AF5D6124B65A}"/>
              </a:ext>
            </a:extLst>
          </p:cNvPr>
          <p:cNvSpPr txBox="1"/>
          <p:nvPr/>
        </p:nvSpPr>
        <p:spPr>
          <a:xfrm>
            <a:off x="482037" y="1280494"/>
            <a:ext cx="2325900" cy="461665"/>
          </a:xfrm>
          <a:prstGeom prst="rect">
            <a:avLst/>
          </a:prstGeom>
          <a:noFill/>
        </p:spPr>
        <p:txBody>
          <a:bodyPr wrap="square">
            <a:spAutoFit/>
          </a:bodyPr>
          <a:lstStyle/>
          <a:p>
            <a:pPr algn="ctr" eaLnBrk="1" fontAlgn="auto" hangingPunct="1">
              <a:spcBef>
                <a:spcPts val="0"/>
              </a:spcBef>
              <a:spcAft>
                <a:spcPts val="0"/>
              </a:spcAft>
              <a:defRPr/>
            </a:pPr>
            <a:r>
              <a:rPr lang="en-US" sz="2400" b="1" dirty="0">
                <a:solidFill>
                  <a:schemeClr val="bg1">
                    <a:lumMod val="65000"/>
                  </a:schemeClr>
                </a:solidFill>
                <a:latin typeface="Agency FB" pitchFamily="34" charset="0"/>
                <a:ea typeface="+mn-ea"/>
              </a:rPr>
              <a:t> Paper</a:t>
            </a:r>
          </a:p>
        </p:txBody>
      </p:sp>
      <p:sp>
        <p:nvSpPr>
          <p:cNvPr id="42" name="TextBox 38">
            <a:extLst>
              <a:ext uri="{FF2B5EF4-FFF2-40B4-BE49-F238E27FC236}">
                <a16:creationId xmlns:a16="http://schemas.microsoft.com/office/drawing/2014/main" id="{C5D6910C-5AB7-7486-4D57-65B8C246F130}"/>
              </a:ext>
            </a:extLst>
          </p:cNvPr>
          <p:cNvSpPr txBox="1">
            <a:spLocks noChangeArrowheads="1"/>
          </p:cNvSpPr>
          <p:nvPr/>
        </p:nvSpPr>
        <p:spPr bwMode="auto">
          <a:xfrm>
            <a:off x="986737" y="176545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2000" dirty="0">
                <a:latin typeface="Agency FB" pitchFamily="34" charset="0"/>
              </a:rPr>
              <a:t>= 5 kilograms</a:t>
            </a:r>
          </a:p>
        </p:txBody>
      </p:sp>
      <p:sp>
        <p:nvSpPr>
          <p:cNvPr id="43" name="TextBox 42">
            <a:extLst>
              <a:ext uri="{FF2B5EF4-FFF2-40B4-BE49-F238E27FC236}">
                <a16:creationId xmlns:a16="http://schemas.microsoft.com/office/drawing/2014/main" id="{95D28506-D7CB-EEAE-686D-85C40D16EC50}"/>
              </a:ext>
            </a:extLst>
          </p:cNvPr>
          <p:cNvSpPr txBox="1">
            <a:spLocks noChangeArrowheads="1"/>
          </p:cNvSpPr>
          <p:nvPr/>
        </p:nvSpPr>
        <p:spPr bwMode="auto">
          <a:xfrm>
            <a:off x="174328" y="5238939"/>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1800" b="1" dirty="0">
                <a:latin typeface="Agency FB" pitchFamily="34" charset="0"/>
              </a:rPr>
              <a:t>= 19 Kilograms recycled</a:t>
            </a:r>
          </a:p>
        </p:txBody>
      </p:sp>
      <p:pic>
        <p:nvPicPr>
          <p:cNvPr id="45" name="Picture 37" descr="http://www.wasteplan.co.tz/sites/default/files/large_white%20paper.jpg">
            <a:extLst>
              <a:ext uri="{FF2B5EF4-FFF2-40B4-BE49-F238E27FC236}">
                <a16:creationId xmlns:a16="http://schemas.microsoft.com/office/drawing/2014/main" id="{3985ED46-7638-5DEC-2661-E984814F58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23" y="1434395"/>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7" descr="http://www.wasteplan.co.tz/sites/default/files/large_white%20paper.jpg">
            <a:extLst>
              <a:ext uri="{FF2B5EF4-FFF2-40B4-BE49-F238E27FC236}">
                <a16:creationId xmlns:a16="http://schemas.microsoft.com/office/drawing/2014/main" id="{8A63D3BA-76BF-A89D-A783-5241153A4A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450" y="2833920"/>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7" descr="http://www.wasteplan.co.tz/sites/default/files/large_white%20paper.jpg">
            <a:extLst>
              <a:ext uri="{FF2B5EF4-FFF2-40B4-BE49-F238E27FC236}">
                <a16:creationId xmlns:a16="http://schemas.microsoft.com/office/drawing/2014/main" id="{D2AF31AD-AFD3-352B-96AE-979C81C889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3023" y="2807021"/>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7" descr="http://www.wasteplan.co.tz/sites/default/files/large_white%20paper.jpg">
            <a:extLst>
              <a:ext uri="{FF2B5EF4-FFF2-40B4-BE49-F238E27FC236}">
                <a16:creationId xmlns:a16="http://schemas.microsoft.com/office/drawing/2014/main" id="{A78A3503-B8D9-F2F1-5797-A24CF55846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162" y="3874836"/>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CCDF2C9-E869-7400-D1AA-AEED36D337DE}"/>
              </a:ext>
            </a:extLst>
          </p:cNvPr>
          <p:cNvPicPr>
            <a:picLocks noChangeAspect="1"/>
          </p:cNvPicPr>
          <p:nvPr/>
        </p:nvPicPr>
        <p:blipFill>
          <a:blip r:embed="rId5"/>
          <a:stretch>
            <a:fillRect/>
          </a:stretch>
        </p:blipFill>
        <p:spPr>
          <a:xfrm>
            <a:off x="4295154" y="1638440"/>
            <a:ext cx="1069063" cy="824861"/>
          </a:xfrm>
          <a:prstGeom prst="rect">
            <a:avLst/>
          </a:prstGeom>
        </p:spPr>
      </p:pic>
      <p:sp>
        <p:nvSpPr>
          <p:cNvPr id="6" name="TextBox 5">
            <a:extLst>
              <a:ext uri="{FF2B5EF4-FFF2-40B4-BE49-F238E27FC236}">
                <a16:creationId xmlns:a16="http://schemas.microsoft.com/office/drawing/2014/main" id="{EB5B83E7-4EFD-1046-3BB0-3B5E966A3679}"/>
              </a:ext>
            </a:extLst>
          </p:cNvPr>
          <p:cNvSpPr txBox="1"/>
          <p:nvPr/>
        </p:nvSpPr>
        <p:spPr>
          <a:xfrm>
            <a:off x="5167678" y="1407747"/>
            <a:ext cx="2057400" cy="461665"/>
          </a:xfrm>
          <a:prstGeom prst="rect">
            <a:avLst/>
          </a:prstGeom>
          <a:noFill/>
        </p:spPr>
        <p:txBody>
          <a:bodyPr>
            <a:spAutoFit/>
          </a:bodyPr>
          <a:lstStyle/>
          <a:p>
            <a:pPr algn="ctr" eaLnBrk="1" fontAlgn="auto" hangingPunct="1">
              <a:spcBef>
                <a:spcPts val="0"/>
              </a:spcBef>
              <a:spcAft>
                <a:spcPts val="0"/>
              </a:spcAft>
              <a:defRPr/>
            </a:pPr>
            <a:r>
              <a:rPr lang="en-US" sz="2400" b="1" dirty="0">
                <a:solidFill>
                  <a:schemeClr val="accent6">
                    <a:lumMod val="50000"/>
                  </a:schemeClr>
                </a:solidFill>
                <a:latin typeface="Agency FB" pitchFamily="34" charset="0"/>
                <a:ea typeface="+mn-ea"/>
              </a:rPr>
              <a:t>Cardboard</a:t>
            </a:r>
          </a:p>
        </p:txBody>
      </p:sp>
      <p:sp>
        <p:nvSpPr>
          <p:cNvPr id="9" name="TextBox 149">
            <a:extLst>
              <a:ext uri="{FF2B5EF4-FFF2-40B4-BE49-F238E27FC236}">
                <a16:creationId xmlns:a16="http://schemas.microsoft.com/office/drawing/2014/main" id="{1AD36D6B-E166-50C8-8DBA-52DAFDD66FC8}"/>
              </a:ext>
            </a:extLst>
          </p:cNvPr>
          <p:cNvSpPr txBox="1">
            <a:spLocks noChangeArrowheads="1"/>
          </p:cNvSpPr>
          <p:nvPr/>
        </p:nvSpPr>
        <p:spPr bwMode="auto">
          <a:xfrm>
            <a:off x="5364217" y="1898705"/>
            <a:ext cx="1325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2000" dirty="0">
                <a:latin typeface="Agency FB" pitchFamily="34" charset="0"/>
              </a:rPr>
              <a:t>= 2 kilograms</a:t>
            </a:r>
          </a:p>
        </p:txBody>
      </p:sp>
      <p:sp>
        <p:nvSpPr>
          <p:cNvPr id="10" name="TextBox 152">
            <a:extLst>
              <a:ext uri="{FF2B5EF4-FFF2-40B4-BE49-F238E27FC236}">
                <a16:creationId xmlns:a16="http://schemas.microsoft.com/office/drawing/2014/main" id="{C8F2D039-1203-449D-7137-79D02ACB4910}"/>
              </a:ext>
            </a:extLst>
          </p:cNvPr>
          <p:cNvSpPr txBox="1">
            <a:spLocks noChangeArrowheads="1"/>
          </p:cNvSpPr>
          <p:nvPr/>
        </p:nvSpPr>
        <p:spPr bwMode="auto">
          <a:xfrm>
            <a:off x="4251341" y="5895615"/>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1800" b="1" dirty="0">
                <a:latin typeface="Agency FB" pitchFamily="34" charset="0"/>
              </a:rPr>
              <a:t>= 11 Kilograms recycled</a:t>
            </a:r>
          </a:p>
        </p:txBody>
      </p:sp>
      <p:pic>
        <p:nvPicPr>
          <p:cNvPr id="12" name="Picture 11">
            <a:extLst>
              <a:ext uri="{FF2B5EF4-FFF2-40B4-BE49-F238E27FC236}">
                <a16:creationId xmlns:a16="http://schemas.microsoft.com/office/drawing/2014/main" id="{0EDA2B09-7C94-A529-784F-224B38A54142}"/>
              </a:ext>
            </a:extLst>
          </p:cNvPr>
          <p:cNvPicPr>
            <a:picLocks noChangeAspect="1"/>
          </p:cNvPicPr>
          <p:nvPr/>
        </p:nvPicPr>
        <p:blipFill>
          <a:blip r:embed="rId5"/>
          <a:stretch>
            <a:fillRect/>
          </a:stretch>
        </p:blipFill>
        <p:spPr>
          <a:xfrm>
            <a:off x="4275780" y="2840262"/>
            <a:ext cx="1069063" cy="824861"/>
          </a:xfrm>
          <a:prstGeom prst="rect">
            <a:avLst/>
          </a:prstGeom>
        </p:spPr>
      </p:pic>
      <p:pic>
        <p:nvPicPr>
          <p:cNvPr id="14" name="Picture 13">
            <a:extLst>
              <a:ext uri="{FF2B5EF4-FFF2-40B4-BE49-F238E27FC236}">
                <a16:creationId xmlns:a16="http://schemas.microsoft.com/office/drawing/2014/main" id="{6BD205CC-5C06-4236-2956-3E14C91379DB}"/>
              </a:ext>
            </a:extLst>
          </p:cNvPr>
          <p:cNvPicPr>
            <a:picLocks noChangeAspect="1"/>
          </p:cNvPicPr>
          <p:nvPr/>
        </p:nvPicPr>
        <p:blipFill rotWithShape="1">
          <a:blip r:embed="rId5"/>
          <a:srcRect l="-1" r="-2860"/>
          <a:stretch/>
        </p:blipFill>
        <p:spPr>
          <a:xfrm>
            <a:off x="5546178" y="2870584"/>
            <a:ext cx="1099643" cy="824861"/>
          </a:xfrm>
          <a:prstGeom prst="rect">
            <a:avLst/>
          </a:prstGeom>
        </p:spPr>
      </p:pic>
      <p:pic>
        <p:nvPicPr>
          <p:cNvPr id="2" name="Picture 37" descr="http://www.wasteplan.co.tz/sites/default/files/large_white%20paper.jpg">
            <a:extLst>
              <a:ext uri="{FF2B5EF4-FFF2-40B4-BE49-F238E27FC236}">
                <a16:creationId xmlns:a16="http://schemas.microsoft.com/office/drawing/2014/main" id="{A0856E7C-B5DB-0A64-1F1B-D458530308F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4601"/>
          <a:stretch/>
        </p:blipFill>
        <p:spPr bwMode="auto">
          <a:xfrm>
            <a:off x="1232860" y="3892316"/>
            <a:ext cx="666286"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F256F8A8-D100-6EEF-2D9E-5242B5EFFD33}"/>
              </a:ext>
            </a:extLst>
          </p:cNvPr>
          <p:cNvPicPr>
            <a:picLocks noChangeAspect="1"/>
          </p:cNvPicPr>
          <p:nvPr/>
        </p:nvPicPr>
        <p:blipFill>
          <a:blip r:embed="rId5"/>
          <a:stretch>
            <a:fillRect/>
          </a:stretch>
        </p:blipFill>
        <p:spPr>
          <a:xfrm>
            <a:off x="4271277" y="3827923"/>
            <a:ext cx="1069063" cy="824861"/>
          </a:xfrm>
          <a:prstGeom prst="rect">
            <a:avLst/>
          </a:prstGeom>
        </p:spPr>
      </p:pic>
      <p:pic>
        <p:nvPicPr>
          <p:cNvPr id="18" name="Picture 17">
            <a:extLst>
              <a:ext uri="{FF2B5EF4-FFF2-40B4-BE49-F238E27FC236}">
                <a16:creationId xmlns:a16="http://schemas.microsoft.com/office/drawing/2014/main" id="{EB4F1BAF-B691-045B-2DBE-0079CDF176F0}"/>
              </a:ext>
            </a:extLst>
          </p:cNvPr>
          <p:cNvPicPr>
            <a:picLocks noChangeAspect="1"/>
          </p:cNvPicPr>
          <p:nvPr/>
        </p:nvPicPr>
        <p:blipFill>
          <a:blip r:embed="rId6"/>
          <a:stretch>
            <a:fillRect/>
          </a:stretch>
        </p:blipFill>
        <p:spPr>
          <a:xfrm>
            <a:off x="8540582" y="1315826"/>
            <a:ext cx="524301" cy="1091279"/>
          </a:xfrm>
          <a:prstGeom prst="rect">
            <a:avLst/>
          </a:prstGeom>
        </p:spPr>
      </p:pic>
      <p:sp>
        <p:nvSpPr>
          <p:cNvPr id="19" name="TextBox 38">
            <a:extLst>
              <a:ext uri="{FF2B5EF4-FFF2-40B4-BE49-F238E27FC236}">
                <a16:creationId xmlns:a16="http://schemas.microsoft.com/office/drawing/2014/main" id="{BB307BAF-389F-5BDE-981E-674D6A6C46C5}"/>
              </a:ext>
            </a:extLst>
          </p:cNvPr>
          <p:cNvSpPr txBox="1">
            <a:spLocks noChangeArrowheads="1"/>
          </p:cNvSpPr>
          <p:nvPr/>
        </p:nvSpPr>
        <p:spPr bwMode="auto">
          <a:xfrm>
            <a:off x="9213397" y="1885378"/>
            <a:ext cx="12137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dirty="0">
                <a:latin typeface="Agency FB" pitchFamily="34" charset="0"/>
              </a:rPr>
              <a:t>= 20 bottles</a:t>
            </a:r>
          </a:p>
        </p:txBody>
      </p:sp>
      <p:sp>
        <p:nvSpPr>
          <p:cNvPr id="20" name="TextBox 19">
            <a:extLst>
              <a:ext uri="{FF2B5EF4-FFF2-40B4-BE49-F238E27FC236}">
                <a16:creationId xmlns:a16="http://schemas.microsoft.com/office/drawing/2014/main" id="{73A9CE9D-4EF7-00A8-8496-16EB95D6FB15}"/>
              </a:ext>
            </a:extLst>
          </p:cNvPr>
          <p:cNvSpPr txBox="1"/>
          <p:nvPr/>
        </p:nvSpPr>
        <p:spPr>
          <a:xfrm>
            <a:off x="9042408" y="1346541"/>
            <a:ext cx="1363373" cy="461665"/>
          </a:xfrm>
          <a:prstGeom prst="rect">
            <a:avLst/>
          </a:prstGeom>
          <a:noFill/>
        </p:spPr>
        <p:txBody>
          <a:bodyPr wrap="square" rtlCol="0">
            <a:spAutoFit/>
          </a:bodyPr>
          <a:lstStyle/>
          <a:p>
            <a:pPr algn="ctr"/>
            <a:r>
              <a:rPr lang="en-US" sz="2400" b="1" dirty="0">
                <a:solidFill>
                  <a:schemeClr val="accent3">
                    <a:lumMod val="75000"/>
                  </a:schemeClr>
                </a:solidFill>
                <a:latin typeface="Agency FB" pitchFamily="34" charset="0"/>
              </a:rPr>
              <a:t>Glass</a:t>
            </a:r>
          </a:p>
        </p:txBody>
      </p:sp>
      <p:sp>
        <p:nvSpPr>
          <p:cNvPr id="21" name="TextBox 56">
            <a:extLst>
              <a:ext uri="{FF2B5EF4-FFF2-40B4-BE49-F238E27FC236}">
                <a16:creationId xmlns:a16="http://schemas.microsoft.com/office/drawing/2014/main" id="{43F2B597-7213-4925-9748-A9DF3F2A989B}"/>
              </a:ext>
            </a:extLst>
          </p:cNvPr>
          <p:cNvSpPr txBox="1">
            <a:spLocks noChangeArrowheads="1"/>
          </p:cNvSpPr>
          <p:nvPr/>
        </p:nvSpPr>
        <p:spPr bwMode="auto">
          <a:xfrm>
            <a:off x="9778850" y="4407400"/>
            <a:ext cx="20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latin typeface="Agency FB" pitchFamily="34" charset="0"/>
              </a:rPr>
              <a:t>= 63 bottles recycled </a:t>
            </a:r>
          </a:p>
          <a:p>
            <a:pPr eaLnBrk="1" hangingPunct="1"/>
            <a:r>
              <a:rPr lang="en-US" b="1" i="1" dirty="0">
                <a:latin typeface="Agency FB" pitchFamily="34" charset="0"/>
              </a:rPr>
              <a:t>( 35 kilograms)</a:t>
            </a:r>
          </a:p>
        </p:txBody>
      </p:sp>
      <p:pic>
        <p:nvPicPr>
          <p:cNvPr id="26" name="Picture 25">
            <a:extLst>
              <a:ext uri="{FF2B5EF4-FFF2-40B4-BE49-F238E27FC236}">
                <a16:creationId xmlns:a16="http://schemas.microsoft.com/office/drawing/2014/main" id="{A4E81B15-3DAA-CE70-4FD4-70EA8389EF9B}"/>
              </a:ext>
            </a:extLst>
          </p:cNvPr>
          <p:cNvPicPr>
            <a:picLocks noChangeAspect="1"/>
          </p:cNvPicPr>
          <p:nvPr/>
        </p:nvPicPr>
        <p:blipFill>
          <a:blip r:embed="rId6"/>
          <a:stretch>
            <a:fillRect/>
          </a:stretch>
        </p:blipFill>
        <p:spPr>
          <a:xfrm>
            <a:off x="9005060" y="2848427"/>
            <a:ext cx="524301" cy="1091279"/>
          </a:xfrm>
          <a:prstGeom prst="rect">
            <a:avLst/>
          </a:prstGeom>
        </p:spPr>
      </p:pic>
      <p:pic>
        <p:nvPicPr>
          <p:cNvPr id="27" name="Picture 26">
            <a:extLst>
              <a:ext uri="{FF2B5EF4-FFF2-40B4-BE49-F238E27FC236}">
                <a16:creationId xmlns:a16="http://schemas.microsoft.com/office/drawing/2014/main" id="{ACD9890C-7F38-4CAF-DFBF-38AE56F53ED4}"/>
              </a:ext>
            </a:extLst>
          </p:cNvPr>
          <p:cNvPicPr>
            <a:picLocks noChangeAspect="1"/>
          </p:cNvPicPr>
          <p:nvPr/>
        </p:nvPicPr>
        <p:blipFill>
          <a:blip r:embed="rId6"/>
          <a:stretch>
            <a:fillRect/>
          </a:stretch>
        </p:blipFill>
        <p:spPr>
          <a:xfrm>
            <a:off x="9510988" y="2844467"/>
            <a:ext cx="524301" cy="1091279"/>
          </a:xfrm>
          <a:prstGeom prst="rect">
            <a:avLst/>
          </a:prstGeom>
        </p:spPr>
      </p:pic>
      <p:pic>
        <p:nvPicPr>
          <p:cNvPr id="35" name="Picture 34">
            <a:extLst>
              <a:ext uri="{FF2B5EF4-FFF2-40B4-BE49-F238E27FC236}">
                <a16:creationId xmlns:a16="http://schemas.microsoft.com/office/drawing/2014/main" id="{49303516-A9F3-C83F-1C6D-6CA758759D0D}"/>
              </a:ext>
            </a:extLst>
          </p:cNvPr>
          <p:cNvPicPr>
            <a:picLocks noChangeAspect="1"/>
          </p:cNvPicPr>
          <p:nvPr/>
        </p:nvPicPr>
        <p:blipFill>
          <a:blip r:embed="rId6"/>
          <a:stretch>
            <a:fillRect/>
          </a:stretch>
        </p:blipFill>
        <p:spPr>
          <a:xfrm>
            <a:off x="8481234" y="2845870"/>
            <a:ext cx="524301" cy="1091279"/>
          </a:xfrm>
          <a:prstGeom prst="rect">
            <a:avLst/>
          </a:prstGeom>
        </p:spPr>
      </p:pic>
      <p:pic>
        <p:nvPicPr>
          <p:cNvPr id="36" name="Picture 35">
            <a:extLst>
              <a:ext uri="{FF2B5EF4-FFF2-40B4-BE49-F238E27FC236}">
                <a16:creationId xmlns:a16="http://schemas.microsoft.com/office/drawing/2014/main" id="{6F7F28B9-EC18-D6F9-0748-71FF5B4A5E85}"/>
              </a:ext>
            </a:extLst>
          </p:cNvPr>
          <p:cNvPicPr>
            <a:picLocks noChangeAspect="1"/>
          </p:cNvPicPr>
          <p:nvPr/>
        </p:nvPicPr>
        <p:blipFill>
          <a:blip r:embed="rId6"/>
          <a:stretch>
            <a:fillRect/>
          </a:stretch>
        </p:blipFill>
        <p:spPr>
          <a:xfrm>
            <a:off x="9976260" y="2840507"/>
            <a:ext cx="524301" cy="1091279"/>
          </a:xfrm>
          <a:prstGeom prst="rect">
            <a:avLst/>
          </a:prstGeom>
        </p:spPr>
      </p:pic>
      <p:pic>
        <p:nvPicPr>
          <p:cNvPr id="11" name="Picture 10">
            <a:extLst>
              <a:ext uri="{FF2B5EF4-FFF2-40B4-BE49-F238E27FC236}">
                <a16:creationId xmlns:a16="http://schemas.microsoft.com/office/drawing/2014/main" id="{68BA1BCB-9EE9-F67D-A7CD-79B00D0C4D40}"/>
              </a:ext>
            </a:extLst>
          </p:cNvPr>
          <p:cNvPicPr>
            <a:picLocks noChangeAspect="1"/>
          </p:cNvPicPr>
          <p:nvPr/>
        </p:nvPicPr>
        <p:blipFill rotWithShape="1">
          <a:blip r:embed="rId5"/>
          <a:srcRect l="-1" r="-2860"/>
          <a:stretch/>
        </p:blipFill>
        <p:spPr>
          <a:xfrm>
            <a:off x="5512373" y="3809116"/>
            <a:ext cx="1099643" cy="824861"/>
          </a:xfrm>
          <a:prstGeom prst="rect">
            <a:avLst/>
          </a:prstGeom>
        </p:spPr>
      </p:pic>
      <p:pic>
        <p:nvPicPr>
          <p:cNvPr id="16" name="Picture 15">
            <a:extLst>
              <a:ext uri="{FF2B5EF4-FFF2-40B4-BE49-F238E27FC236}">
                <a16:creationId xmlns:a16="http://schemas.microsoft.com/office/drawing/2014/main" id="{905A14F0-8D1C-52F4-C5DE-2D50C8B23F98}"/>
              </a:ext>
            </a:extLst>
          </p:cNvPr>
          <p:cNvPicPr>
            <a:picLocks noChangeAspect="1"/>
          </p:cNvPicPr>
          <p:nvPr/>
        </p:nvPicPr>
        <p:blipFill>
          <a:blip r:embed="rId6"/>
          <a:stretch>
            <a:fillRect/>
          </a:stretch>
        </p:blipFill>
        <p:spPr>
          <a:xfrm>
            <a:off x="8984147" y="4052474"/>
            <a:ext cx="524301" cy="1091279"/>
          </a:xfrm>
          <a:prstGeom prst="rect">
            <a:avLst/>
          </a:prstGeom>
        </p:spPr>
      </p:pic>
      <p:pic>
        <p:nvPicPr>
          <p:cNvPr id="25" name="Picture 24">
            <a:extLst>
              <a:ext uri="{FF2B5EF4-FFF2-40B4-BE49-F238E27FC236}">
                <a16:creationId xmlns:a16="http://schemas.microsoft.com/office/drawing/2014/main" id="{172EAD9B-D067-0A7C-24F1-9BFBB49ECD55}"/>
              </a:ext>
            </a:extLst>
          </p:cNvPr>
          <p:cNvPicPr>
            <a:picLocks noChangeAspect="1"/>
          </p:cNvPicPr>
          <p:nvPr/>
        </p:nvPicPr>
        <p:blipFill>
          <a:blip r:embed="rId6"/>
          <a:stretch>
            <a:fillRect/>
          </a:stretch>
        </p:blipFill>
        <p:spPr>
          <a:xfrm>
            <a:off x="8428656" y="4052473"/>
            <a:ext cx="524301" cy="1091279"/>
          </a:xfrm>
          <a:prstGeom prst="rect">
            <a:avLst/>
          </a:prstGeom>
        </p:spPr>
      </p:pic>
      <p:pic>
        <p:nvPicPr>
          <p:cNvPr id="7" name="Picture 6">
            <a:extLst>
              <a:ext uri="{FF2B5EF4-FFF2-40B4-BE49-F238E27FC236}">
                <a16:creationId xmlns:a16="http://schemas.microsoft.com/office/drawing/2014/main" id="{378E4104-D95A-AC6E-770A-7A727A0F5B71}"/>
              </a:ext>
            </a:extLst>
          </p:cNvPr>
          <p:cNvPicPr>
            <a:picLocks noChangeAspect="1"/>
          </p:cNvPicPr>
          <p:nvPr/>
        </p:nvPicPr>
        <p:blipFill rotWithShape="1">
          <a:blip r:embed="rId6"/>
          <a:srcRect r="75600"/>
          <a:stretch/>
        </p:blipFill>
        <p:spPr>
          <a:xfrm>
            <a:off x="9479897" y="4056434"/>
            <a:ext cx="127930" cy="1091279"/>
          </a:xfrm>
          <a:prstGeom prst="rect">
            <a:avLst/>
          </a:prstGeom>
        </p:spPr>
      </p:pic>
      <p:pic>
        <p:nvPicPr>
          <p:cNvPr id="38" name="Picture 37">
            <a:extLst>
              <a:ext uri="{FF2B5EF4-FFF2-40B4-BE49-F238E27FC236}">
                <a16:creationId xmlns:a16="http://schemas.microsoft.com/office/drawing/2014/main" id="{75EC9BD7-3710-4F62-86D6-253C9F761122}"/>
              </a:ext>
            </a:extLst>
          </p:cNvPr>
          <p:cNvPicPr>
            <a:picLocks noChangeAspect="1"/>
          </p:cNvPicPr>
          <p:nvPr/>
        </p:nvPicPr>
        <p:blipFill rotWithShape="1">
          <a:blip r:embed="rId5"/>
          <a:srcRect l="-1" r="-2860"/>
          <a:stretch/>
        </p:blipFill>
        <p:spPr>
          <a:xfrm>
            <a:off x="4295154" y="4783410"/>
            <a:ext cx="1099643" cy="824861"/>
          </a:xfrm>
          <a:prstGeom prst="rect">
            <a:avLst/>
          </a:prstGeom>
        </p:spPr>
      </p:pic>
      <p:pic>
        <p:nvPicPr>
          <p:cNvPr id="44" name="Picture 43">
            <a:extLst>
              <a:ext uri="{FF2B5EF4-FFF2-40B4-BE49-F238E27FC236}">
                <a16:creationId xmlns:a16="http://schemas.microsoft.com/office/drawing/2014/main" id="{4871F525-AC99-49BA-A69D-4C243307C98E}"/>
              </a:ext>
            </a:extLst>
          </p:cNvPr>
          <p:cNvPicPr>
            <a:picLocks noChangeAspect="1"/>
          </p:cNvPicPr>
          <p:nvPr/>
        </p:nvPicPr>
        <p:blipFill rotWithShape="1">
          <a:blip r:embed="rId5"/>
          <a:srcRect r="48570"/>
          <a:stretch/>
        </p:blipFill>
        <p:spPr>
          <a:xfrm>
            <a:off x="5546179" y="4758371"/>
            <a:ext cx="549821" cy="824861"/>
          </a:xfrm>
          <a:prstGeom prst="rect">
            <a:avLst/>
          </a:prstGeom>
        </p:spPr>
      </p:pic>
    </p:spTree>
    <p:extLst>
      <p:ext uri="{BB962C8B-B14F-4D97-AF65-F5344CB8AC3E}">
        <p14:creationId xmlns:p14="http://schemas.microsoft.com/office/powerpoint/2010/main" val="225451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0" y="251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itle 3"/>
          <p:cNvSpPr txBox="1">
            <a:spLocks/>
          </p:cNvSpPr>
          <p:nvPr/>
        </p:nvSpPr>
        <p:spPr bwMode="auto">
          <a:xfrm>
            <a:off x="1676400" y="179571"/>
            <a:ext cx="9144000" cy="71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1032" name="Picture 8" descr="Braeburn Arusha - Home | Facebook">
            <a:extLst>
              <a:ext uri="{FF2B5EF4-FFF2-40B4-BE49-F238E27FC236}">
                <a16:creationId xmlns:a16="http://schemas.microsoft.com/office/drawing/2014/main" id="{B9D833A6-32DF-5D9E-251D-CC0C9B8AD9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87" t="11308" r="26988" b="12860"/>
          <a:stretch/>
        </p:blipFill>
        <p:spPr bwMode="auto">
          <a:xfrm>
            <a:off x="152400" y="46367"/>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46F3B9A5-1B7F-78BB-9228-0D0AC01584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0400" y="6243822"/>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DC303987-52B6-C7F2-61D7-0A0F9688E670}"/>
              </a:ext>
            </a:extLst>
          </p:cNvPr>
          <p:cNvPicPr>
            <a:picLocks noChangeAspect="1" noChangeArrowheads="1"/>
          </p:cNvPicPr>
          <p:nvPr/>
        </p:nvPicPr>
        <p:blipFill rotWithShape="1">
          <a:blip r:embed="rId4" cstate="print"/>
          <a:srcRect b="12664"/>
          <a:stretch/>
        </p:blipFill>
        <p:spPr bwMode="auto">
          <a:xfrm>
            <a:off x="286616" y="1323350"/>
            <a:ext cx="1035146" cy="998388"/>
          </a:xfrm>
          <a:prstGeom prst="rect">
            <a:avLst/>
          </a:prstGeom>
          <a:noFill/>
          <a:ln w="9525">
            <a:noFill/>
            <a:miter lim="800000"/>
            <a:headEnd/>
            <a:tailEnd/>
          </a:ln>
        </p:spPr>
      </p:pic>
      <p:sp>
        <p:nvSpPr>
          <p:cNvPr id="29" name="TextBox 28">
            <a:extLst>
              <a:ext uri="{FF2B5EF4-FFF2-40B4-BE49-F238E27FC236}">
                <a16:creationId xmlns:a16="http://schemas.microsoft.com/office/drawing/2014/main" id="{15C5DB56-E80E-135C-B02D-1D0367E002D0}"/>
              </a:ext>
            </a:extLst>
          </p:cNvPr>
          <p:cNvSpPr txBox="1"/>
          <p:nvPr/>
        </p:nvSpPr>
        <p:spPr>
          <a:xfrm>
            <a:off x="1044366" y="1195220"/>
            <a:ext cx="2312458" cy="466474"/>
          </a:xfrm>
          <a:prstGeom prst="rect">
            <a:avLst/>
          </a:prstGeom>
          <a:noFill/>
        </p:spPr>
        <p:txBody>
          <a:bodyPr wrap="square" rtlCol="0">
            <a:spAutoFit/>
          </a:bodyPr>
          <a:lstStyle/>
          <a:p>
            <a:pPr algn="ctr"/>
            <a:r>
              <a:rPr lang="en-US" sz="2400" b="1" dirty="0">
                <a:solidFill>
                  <a:srgbClr val="00B0F0"/>
                </a:solidFill>
                <a:latin typeface="Agency FB" pitchFamily="34" charset="0"/>
              </a:rPr>
              <a:t>Plastic Bottles</a:t>
            </a:r>
          </a:p>
        </p:txBody>
      </p:sp>
      <p:sp>
        <p:nvSpPr>
          <p:cNvPr id="33" name="TextBox 32">
            <a:extLst>
              <a:ext uri="{FF2B5EF4-FFF2-40B4-BE49-F238E27FC236}">
                <a16:creationId xmlns:a16="http://schemas.microsoft.com/office/drawing/2014/main" id="{36822A06-585C-0C8B-164B-AEFF4EF3B6AA}"/>
              </a:ext>
            </a:extLst>
          </p:cNvPr>
          <p:cNvSpPr txBox="1"/>
          <p:nvPr/>
        </p:nvSpPr>
        <p:spPr>
          <a:xfrm>
            <a:off x="1336643" y="1682624"/>
            <a:ext cx="2262005" cy="400110"/>
          </a:xfrm>
          <a:prstGeom prst="rect">
            <a:avLst/>
          </a:prstGeom>
          <a:noFill/>
        </p:spPr>
        <p:txBody>
          <a:bodyPr wrap="square" rtlCol="0">
            <a:spAutoFit/>
          </a:bodyPr>
          <a:lstStyle/>
          <a:p>
            <a:pPr marL="173038" indent="-173038"/>
            <a:r>
              <a:rPr lang="en-US" sz="2000" dirty="0">
                <a:latin typeface="Agency FB" pitchFamily="34" charset="0"/>
              </a:rPr>
              <a:t>= 50 bottles</a:t>
            </a:r>
          </a:p>
        </p:txBody>
      </p:sp>
      <p:sp>
        <p:nvSpPr>
          <p:cNvPr id="44" name="TextBox 43">
            <a:extLst>
              <a:ext uri="{FF2B5EF4-FFF2-40B4-BE49-F238E27FC236}">
                <a16:creationId xmlns:a16="http://schemas.microsoft.com/office/drawing/2014/main" id="{E4F81F62-4DD8-6DE7-61EA-456C2E8DEBF6}"/>
              </a:ext>
            </a:extLst>
          </p:cNvPr>
          <p:cNvSpPr txBox="1"/>
          <p:nvPr/>
        </p:nvSpPr>
        <p:spPr>
          <a:xfrm>
            <a:off x="197932" y="5016449"/>
            <a:ext cx="2174847" cy="646331"/>
          </a:xfrm>
          <a:prstGeom prst="rect">
            <a:avLst/>
          </a:prstGeom>
          <a:noFill/>
        </p:spPr>
        <p:txBody>
          <a:bodyPr wrap="square" rtlCol="0">
            <a:spAutoFit/>
          </a:bodyPr>
          <a:lstStyle/>
          <a:p>
            <a:pPr marL="173038" indent="-173038"/>
            <a:r>
              <a:rPr lang="en-US" b="1" dirty="0">
                <a:latin typeface="Agency FB" panose="020B0503020202020204" pitchFamily="34" charset="0"/>
              </a:rPr>
              <a:t>= 276 bottles recycled </a:t>
            </a:r>
          </a:p>
          <a:p>
            <a:pPr marL="173038" indent="-173038"/>
            <a:r>
              <a:rPr lang="en-US" b="1" i="1" dirty="0">
                <a:latin typeface="Agency FB" panose="020B0503020202020204" pitchFamily="34" charset="0"/>
              </a:rPr>
              <a:t>( 8 kilograms)</a:t>
            </a:r>
          </a:p>
        </p:txBody>
      </p:sp>
      <p:pic>
        <p:nvPicPr>
          <p:cNvPr id="45" name="Picture 44">
            <a:extLst>
              <a:ext uri="{FF2B5EF4-FFF2-40B4-BE49-F238E27FC236}">
                <a16:creationId xmlns:a16="http://schemas.microsoft.com/office/drawing/2014/main" id="{D5922D1B-FAED-5562-A73F-93BB6CEF9C46}"/>
              </a:ext>
            </a:extLst>
          </p:cNvPr>
          <p:cNvPicPr>
            <a:picLocks noChangeAspect="1"/>
          </p:cNvPicPr>
          <p:nvPr/>
        </p:nvPicPr>
        <p:blipFill>
          <a:blip r:embed="rId5"/>
          <a:stretch>
            <a:fillRect/>
          </a:stretch>
        </p:blipFill>
        <p:spPr>
          <a:xfrm>
            <a:off x="152400" y="2574569"/>
            <a:ext cx="1036410" cy="999831"/>
          </a:xfrm>
          <a:prstGeom prst="rect">
            <a:avLst/>
          </a:prstGeom>
        </p:spPr>
      </p:pic>
      <p:pic>
        <p:nvPicPr>
          <p:cNvPr id="46" name="Picture 45">
            <a:extLst>
              <a:ext uri="{FF2B5EF4-FFF2-40B4-BE49-F238E27FC236}">
                <a16:creationId xmlns:a16="http://schemas.microsoft.com/office/drawing/2014/main" id="{DFC0C22D-110D-11CF-D20A-F95894B33F2F}"/>
              </a:ext>
            </a:extLst>
          </p:cNvPr>
          <p:cNvPicPr>
            <a:picLocks noChangeAspect="1"/>
          </p:cNvPicPr>
          <p:nvPr/>
        </p:nvPicPr>
        <p:blipFill>
          <a:blip r:embed="rId5"/>
          <a:stretch>
            <a:fillRect/>
          </a:stretch>
        </p:blipFill>
        <p:spPr>
          <a:xfrm>
            <a:off x="1188810" y="2552794"/>
            <a:ext cx="1036410" cy="999831"/>
          </a:xfrm>
          <a:prstGeom prst="rect">
            <a:avLst/>
          </a:prstGeom>
        </p:spPr>
      </p:pic>
      <p:pic>
        <p:nvPicPr>
          <p:cNvPr id="47" name="Picture 46">
            <a:extLst>
              <a:ext uri="{FF2B5EF4-FFF2-40B4-BE49-F238E27FC236}">
                <a16:creationId xmlns:a16="http://schemas.microsoft.com/office/drawing/2014/main" id="{2803AF72-51A1-30EB-A6DA-0FB79DC281F5}"/>
              </a:ext>
            </a:extLst>
          </p:cNvPr>
          <p:cNvPicPr>
            <a:picLocks noChangeAspect="1"/>
          </p:cNvPicPr>
          <p:nvPr/>
        </p:nvPicPr>
        <p:blipFill>
          <a:blip r:embed="rId5"/>
          <a:stretch>
            <a:fillRect/>
          </a:stretch>
        </p:blipFill>
        <p:spPr>
          <a:xfrm>
            <a:off x="2225220" y="2552794"/>
            <a:ext cx="1036410" cy="999831"/>
          </a:xfrm>
          <a:prstGeom prst="rect">
            <a:avLst/>
          </a:prstGeom>
        </p:spPr>
      </p:pic>
      <p:pic>
        <p:nvPicPr>
          <p:cNvPr id="48" name="Picture 47">
            <a:extLst>
              <a:ext uri="{FF2B5EF4-FFF2-40B4-BE49-F238E27FC236}">
                <a16:creationId xmlns:a16="http://schemas.microsoft.com/office/drawing/2014/main" id="{1AD7B14B-FBC7-8D57-BC5A-98B99BDD3811}"/>
              </a:ext>
            </a:extLst>
          </p:cNvPr>
          <p:cNvPicPr>
            <a:picLocks noChangeAspect="1"/>
          </p:cNvPicPr>
          <p:nvPr/>
        </p:nvPicPr>
        <p:blipFill>
          <a:blip r:embed="rId5"/>
          <a:stretch>
            <a:fillRect/>
          </a:stretch>
        </p:blipFill>
        <p:spPr>
          <a:xfrm>
            <a:off x="127398" y="3616841"/>
            <a:ext cx="1036410" cy="999831"/>
          </a:xfrm>
          <a:prstGeom prst="rect">
            <a:avLst/>
          </a:prstGeom>
        </p:spPr>
      </p:pic>
      <p:pic>
        <p:nvPicPr>
          <p:cNvPr id="49" name="Picture 48">
            <a:extLst>
              <a:ext uri="{FF2B5EF4-FFF2-40B4-BE49-F238E27FC236}">
                <a16:creationId xmlns:a16="http://schemas.microsoft.com/office/drawing/2014/main" id="{66F7988F-F878-A018-51AC-124FC5406078}"/>
              </a:ext>
            </a:extLst>
          </p:cNvPr>
          <p:cNvPicPr>
            <a:picLocks noChangeAspect="1"/>
          </p:cNvPicPr>
          <p:nvPr/>
        </p:nvPicPr>
        <p:blipFill>
          <a:blip r:embed="rId5"/>
          <a:stretch>
            <a:fillRect/>
          </a:stretch>
        </p:blipFill>
        <p:spPr>
          <a:xfrm>
            <a:off x="1167646" y="3643975"/>
            <a:ext cx="1036410" cy="999831"/>
          </a:xfrm>
          <a:prstGeom prst="rect">
            <a:avLst/>
          </a:prstGeom>
        </p:spPr>
      </p:pic>
      <p:pic>
        <p:nvPicPr>
          <p:cNvPr id="50" name="Picture 49">
            <a:extLst>
              <a:ext uri="{FF2B5EF4-FFF2-40B4-BE49-F238E27FC236}">
                <a16:creationId xmlns:a16="http://schemas.microsoft.com/office/drawing/2014/main" id="{E76E7FA6-E898-66F1-B675-95A40C728CFF}"/>
              </a:ext>
            </a:extLst>
          </p:cNvPr>
          <p:cNvPicPr>
            <a:picLocks noChangeAspect="1"/>
          </p:cNvPicPr>
          <p:nvPr/>
        </p:nvPicPr>
        <p:blipFill rotWithShape="1">
          <a:blip r:embed="rId5"/>
          <a:srcRect l="-1" r="45547"/>
          <a:stretch/>
        </p:blipFill>
        <p:spPr>
          <a:xfrm>
            <a:off x="2193855" y="3671109"/>
            <a:ext cx="564353" cy="999831"/>
          </a:xfrm>
          <a:prstGeom prst="rect">
            <a:avLst/>
          </a:prstGeom>
        </p:spPr>
      </p:pic>
      <p:sp>
        <p:nvSpPr>
          <p:cNvPr id="14" name="TextBox 13">
            <a:extLst>
              <a:ext uri="{FF2B5EF4-FFF2-40B4-BE49-F238E27FC236}">
                <a16:creationId xmlns:a16="http://schemas.microsoft.com/office/drawing/2014/main" id="{9274F205-6816-606F-2D61-83409C011D6D}"/>
              </a:ext>
            </a:extLst>
          </p:cNvPr>
          <p:cNvSpPr txBox="1"/>
          <p:nvPr/>
        </p:nvSpPr>
        <p:spPr>
          <a:xfrm>
            <a:off x="7766750" y="1156740"/>
            <a:ext cx="2057400" cy="461665"/>
          </a:xfrm>
          <a:prstGeom prst="rect">
            <a:avLst/>
          </a:prstGeom>
          <a:noFill/>
        </p:spPr>
        <p:txBody>
          <a:bodyPr wrap="square" rtlCol="0">
            <a:spAutoFit/>
          </a:bodyPr>
          <a:lstStyle/>
          <a:p>
            <a:pPr algn="ctr"/>
            <a:r>
              <a:rPr lang="en-US" sz="2400" b="1" dirty="0">
                <a:solidFill>
                  <a:srgbClr val="FF0000"/>
                </a:solidFill>
                <a:latin typeface="Agency FB" pitchFamily="34" charset="0"/>
              </a:rPr>
              <a:t>Cans/Tins</a:t>
            </a:r>
          </a:p>
        </p:txBody>
      </p:sp>
      <p:sp>
        <p:nvSpPr>
          <p:cNvPr id="16" name="TextBox 15">
            <a:extLst>
              <a:ext uri="{FF2B5EF4-FFF2-40B4-BE49-F238E27FC236}">
                <a16:creationId xmlns:a16="http://schemas.microsoft.com/office/drawing/2014/main" id="{367FD294-F432-9933-E196-470583F3139C}"/>
              </a:ext>
            </a:extLst>
          </p:cNvPr>
          <p:cNvSpPr txBox="1"/>
          <p:nvPr/>
        </p:nvSpPr>
        <p:spPr>
          <a:xfrm>
            <a:off x="8120832" y="1663851"/>
            <a:ext cx="1320962" cy="400110"/>
          </a:xfrm>
          <a:prstGeom prst="rect">
            <a:avLst/>
          </a:prstGeom>
          <a:noFill/>
        </p:spPr>
        <p:txBody>
          <a:bodyPr wrap="square" rtlCol="0">
            <a:spAutoFit/>
          </a:bodyPr>
          <a:lstStyle/>
          <a:p>
            <a:pPr marL="173038" indent="-173038"/>
            <a:r>
              <a:rPr lang="en-US" sz="2000" dirty="0">
                <a:latin typeface="+mj-lt"/>
              </a:rPr>
              <a:t>= </a:t>
            </a:r>
            <a:r>
              <a:rPr lang="en-US" sz="2000" dirty="0">
                <a:latin typeface="Agency FB" panose="020B0503020202020204" pitchFamily="34" charset="0"/>
              </a:rPr>
              <a:t>20 cans</a:t>
            </a:r>
          </a:p>
        </p:txBody>
      </p:sp>
      <p:pic>
        <p:nvPicPr>
          <p:cNvPr id="17" name="Picture 16" descr="http://png.clipart.me/graphics/thumbs/972/aluminum-drink-can_97293563.jpg">
            <a:extLst>
              <a:ext uri="{FF2B5EF4-FFF2-40B4-BE49-F238E27FC236}">
                <a16:creationId xmlns:a16="http://schemas.microsoft.com/office/drawing/2014/main" id="{DC58ABDA-B35F-7AE1-2F86-12502AEB22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4003" y="1355699"/>
            <a:ext cx="727913" cy="9429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D82B74A-8EF3-495A-635E-001BB87F3DE8}"/>
              </a:ext>
            </a:extLst>
          </p:cNvPr>
          <p:cNvSpPr txBox="1"/>
          <p:nvPr/>
        </p:nvSpPr>
        <p:spPr>
          <a:xfrm>
            <a:off x="7059797" y="4792592"/>
            <a:ext cx="2029131" cy="646331"/>
          </a:xfrm>
          <a:prstGeom prst="rect">
            <a:avLst/>
          </a:prstGeom>
          <a:noFill/>
        </p:spPr>
        <p:txBody>
          <a:bodyPr wrap="square" rtlCol="0">
            <a:spAutoFit/>
          </a:bodyPr>
          <a:lstStyle/>
          <a:p>
            <a:pPr marL="173038" indent="-173038"/>
            <a:r>
              <a:rPr lang="en-US" dirty="0"/>
              <a:t>= </a:t>
            </a:r>
            <a:r>
              <a:rPr lang="en-US" b="1" dirty="0">
                <a:latin typeface="Agency FB" panose="020B0503020202020204" pitchFamily="34" charset="0"/>
              </a:rPr>
              <a:t>229 cans recycled</a:t>
            </a:r>
          </a:p>
          <a:p>
            <a:pPr marL="173038" indent="-173038"/>
            <a:r>
              <a:rPr lang="en-US" b="1" dirty="0">
                <a:latin typeface="Agency FB" panose="020B0503020202020204" pitchFamily="34" charset="0"/>
              </a:rPr>
              <a:t>  </a:t>
            </a:r>
            <a:r>
              <a:rPr lang="en-US" b="1" i="1" dirty="0">
                <a:latin typeface="Agency FB" panose="020B0503020202020204" pitchFamily="34" charset="0"/>
              </a:rPr>
              <a:t>( 8 kilograms</a:t>
            </a:r>
            <a:r>
              <a:rPr lang="en-US" b="1" i="1" dirty="0"/>
              <a:t>)</a:t>
            </a:r>
          </a:p>
        </p:txBody>
      </p:sp>
      <p:pic>
        <p:nvPicPr>
          <p:cNvPr id="19" name="Picture 18">
            <a:extLst>
              <a:ext uri="{FF2B5EF4-FFF2-40B4-BE49-F238E27FC236}">
                <a16:creationId xmlns:a16="http://schemas.microsoft.com/office/drawing/2014/main" id="{3C953812-DF67-E1AD-DC07-1257697BA3C9}"/>
              </a:ext>
            </a:extLst>
          </p:cNvPr>
          <p:cNvPicPr>
            <a:picLocks noChangeAspect="1"/>
          </p:cNvPicPr>
          <p:nvPr/>
        </p:nvPicPr>
        <p:blipFill>
          <a:blip r:embed="rId7"/>
          <a:stretch>
            <a:fillRect/>
          </a:stretch>
        </p:blipFill>
        <p:spPr>
          <a:xfrm>
            <a:off x="8320902" y="2669616"/>
            <a:ext cx="731583" cy="944962"/>
          </a:xfrm>
          <a:prstGeom prst="rect">
            <a:avLst/>
          </a:prstGeom>
        </p:spPr>
      </p:pic>
      <p:pic>
        <p:nvPicPr>
          <p:cNvPr id="20" name="Picture 19">
            <a:extLst>
              <a:ext uri="{FF2B5EF4-FFF2-40B4-BE49-F238E27FC236}">
                <a16:creationId xmlns:a16="http://schemas.microsoft.com/office/drawing/2014/main" id="{20E68173-6256-209A-D25F-8D766AEB42BE}"/>
              </a:ext>
            </a:extLst>
          </p:cNvPr>
          <p:cNvPicPr>
            <a:picLocks noChangeAspect="1"/>
          </p:cNvPicPr>
          <p:nvPr/>
        </p:nvPicPr>
        <p:blipFill>
          <a:blip r:embed="rId7"/>
          <a:stretch>
            <a:fillRect/>
          </a:stretch>
        </p:blipFill>
        <p:spPr>
          <a:xfrm>
            <a:off x="8986134" y="2659285"/>
            <a:ext cx="731583" cy="944962"/>
          </a:xfrm>
          <a:prstGeom prst="rect">
            <a:avLst/>
          </a:prstGeom>
        </p:spPr>
      </p:pic>
      <p:pic>
        <p:nvPicPr>
          <p:cNvPr id="21" name="Picture 20">
            <a:extLst>
              <a:ext uri="{FF2B5EF4-FFF2-40B4-BE49-F238E27FC236}">
                <a16:creationId xmlns:a16="http://schemas.microsoft.com/office/drawing/2014/main" id="{D8AFEB7C-875F-5055-0307-D2678F182116}"/>
              </a:ext>
            </a:extLst>
          </p:cNvPr>
          <p:cNvPicPr>
            <a:picLocks noChangeAspect="1"/>
          </p:cNvPicPr>
          <p:nvPr/>
        </p:nvPicPr>
        <p:blipFill>
          <a:blip r:embed="rId7"/>
          <a:stretch>
            <a:fillRect/>
          </a:stretch>
        </p:blipFill>
        <p:spPr>
          <a:xfrm>
            <a:off x="9613436" y="2631078"/>
            <a:ext cx="731583" cy="944962"/>
          </a:xfrm>
          <a:prstGeom prst="rect">
            <a:avLst/>
          </a:prstGeom>
        </p:spPr>
      </p:pic>
      <p:pic>
        <p:nvPicPr>
          <p:cNvPr id="24" name="Picture 23">
            <a:extLst>
              <a:ext uri="{FF2B5EF4-FFF2-40B4-BE49-F238E27FC236}">
                <a16:creationId xmlns:a16="http://schemas.microsoft.com/office/drawing/2014/main" id="{B1841D05-C4C3-4904-DBA8-CE75225235EA}"/>
              </a:ext>
            </a:extLst>
          </p:cNvPr>
          <p:cNvPicPr>
            <a:picLocks noChangeAspect="1"/>
          </p:cNvPicPr>
          <p:nvPr/>
        </p:nvPicPr>
        <p:blipFill>
          <a:blip r:embed="rId7"/>
          <a:stretch>
            <a:fillRect/>
          </a:stretch>
        </p:blipFill>
        <p:spPr>
          <a:xfrm>
            <a:off x="7689762" y="2664368"/>
            <a:ext cx="731583" cy="944962"/>
          </a:xfrm>
          <a:prstGeom prst="rect">
            <a:avLst/>
          </a:prstGeom>
        </p:spPr>
      </p:pic>
      <p:pic>
        <p:nvPicPr>
          <p:cNvPr id="25" name="Picture 24">
            <a:extLst>
              <a:ext uri="{FF2B5EF4-FFF2-40B4-BE49-F238E27FC236}">
                <a16:creationId xmlns:a16="http://schemas.microsoft.com/office/drawing/2014/main" id="{BD47F2F9-1142-FAA9-D0D7-6004B5B01622}"/>
              </a:ext>
            </a:extLst>
          </p:cNvPr>
          <p:cNvPicPr>
            <a:picLocks noChangeAspect="1"/>
          </p:cNvPicPr>
          <p:nvPr/>
        </p:nvPicPr>
        <p:blipFill>
          <a:blip r:embed="rId7"/>
          <a:stretch>
            <a:fillRect/>
          </a:stretch>
        </p:blipFill>
        <p:spPr>
          <a:xfrm>
            <a:off x="8349738" y="3664694"/>
            <a:ext cx="731583" cy="944962"/>
          </a:xfrm>
          <a:prstGeom prst="rect">
            <a:avLst/>
          </a:prstGeom>
        </p:spPr>
      </p:pic>
      <p:pic>
        <p:nvPicPr>
          <p:cNvPr id="26" name="Picture 25">
            <a:extLst>
              <a:ext uri="{FF2B5EF4-FFF2-40B4-BE49-F238E27FC236}">
                <a16:creationId xmlns:a16="http://schemas.microsoft.com/office/drawing/2014/main" id="{6AEFD776-C6F8-E2EC-B4BC-9E1CA9A6CA1F}"/>
              </a:ext>
            </a:extLst>
          </p:cNvPr>
          <p:cNvPicPr>
            <a:picLocks noChangeAspect="1"/>
          </p:cNvPicPr>
          <p:nvPr/>
        </p:nvPicPr>
        <p:blipFill>
          <a:blip r:embed="rId7"/>
          <a:stretch>
            <a:fillRect/>
          </a:stretch>
        </p:blipFill>
        <p:spPr>
          <a:xfrm>
            <a:off x="9014970" y="3654363"/>
            <a:ext cx="731583" cy="944962"/>
          </a:xfrm>
          <a:prstGeom prst="rect">
            <a:avLst/>
          </a:prstGeom>
        </p:spPr>
      </p:pic>
      <p:pic>
        <p:nvPicPr>
          <p:cNvPr id="27" name="Picture 26">
            <a:extLst>
              <a:ext uri="{FF2B5EF4-FFF2-40B4-BE49-F238E27FC236}">
                <a16:creationId xmlns:a16="http://schemas.microsoft.com/office/drawing/2014/main" id="{40CB4EF8-3FA3-81B2-ABDC-F6364B6306DF}"/>
              </a:ext>
            </a:extLst>
          </p:cNvPr>
          <p:cNvPicPr>
            <a:picLocks noChangeAspect="1"/>
          </p:cNvPicPr>
          <p:nvPr/>
        </p:nvPicPr>
        <p:blipFill>
          <a:blip r:embed="rId7"/>
          <a:stretch>
            <a:fillRect/>
          </a:stretch>
        </p:blipFill>
        <p:spPr>
          <a:xfrm>
            <a:off x="9642272" y="3626156"/>
            <a:ext cx="731583" cy="944962"/>
          </a:xfrm>
          <a:prstGeom prst="rect">
            <a:avLst/>
          </a:prstGeom>
        </p:spPr>
      </p:pic>
      <p:pic>
        <p:nvPicPr>
          <p:cNvPr id="30" name="Picture 29">
            <a:extLst>
              <a:ext uri="{FF2B5EF4-FFF2-40B4-BE49-F238E27FC236}">
                <a16:creationId xmlns:a16="http://schemas.microsoft.com/office/drawing/2014/main" id="{2194FEA8-BE65-F6B5-7087-CBE24298AE61}"/>
              </a:ext>
            </a:extLst>
          </p:cNvPr>
          <p:cNvPicPr>
            <a:picLocks noChangeAspect="1"/>
          </p:cNvPicPr>
          <p:nvPr/>
        </p:nvPicPr>
        <p:blipFill>
          <a:blip r:embed="rId7"/>
          <a:stretch>
            <a:fillRect/>
          </a:stretch>
        </p:blipFill>
        <p:spPr>
          <a:xfrm>
            <a:off x="7718598" y="3659446"/>
            <a:ext cx="731583" cy="944962"/>
          </a:xfrm>
          <a:prstGeom prst="rect">
            <a:avLst/>
          </a:prstGeom>
        </p:spPr>
      </p:pic>
      <p:pic>
        <p:nvPicPr>
          <p:cNvPr id="23" name="Picture 22">
            <a:extLst>
              <a:ext uri="{FF2B5EF4-FFF2-40B4-BE49-F238E27FC236}">
                <a16:creationId xmlns:a16="http://schemas.microsoft.com/office/drawing/2014/main" id="{6826B1CF-C531-4A31-CD68-3ED324D850BA}"/>
              </a:ext>
            </a:extLst>
          </p:cNvPr>
          <p:cNvPicPr>
            <a:picLocks noChangeAspect="1"/>
          </p:cNvPicPr>
          <p:nvPr/>
        </p:nvPicPr>
        <p:blipFill>
          <a:blip r:embed="rId7"/>
          <a:stretch>
            <a:fillRect/>
          </a:stretch>
        </p:blipFill>
        <p:spPr>
          <a:xfrm>
            <a:off x="7035167" y="2668351"/>
            <a:ext cx="731583" cy="944962"/>
          </a:xfrm>
          <a:prstGeom prst="rect">
            <a:avLst/>
          </a:prstGeom>
        </p:spPr>
      </p:pic>
      <p:pic>
        <p:nvPicPr>
          <p:cNvPr id="31" name="Picture 30">
            <a:extLst>
              <a:ext uri="{FF2B5EF4-FFF2-40B4-BE49-F238E27FC236}">
                <a16:creationId xmlns:a16="http://schemas.microsoft.com/office/drawing/2014/main" id="{84D578CA-4212-7CD4-FC18-5FA74987C1C0}"/>
              </a:ext>
            </a:extLst>
          </p:cNvPr>
          <p:cNvPicPr>
            <a:picLocks noChangeAspect="1"/>
          </p:cNvPicPr>
          <p:nvPr/>
        </p:nvPicPr>
        <p:blipFill>
          <a:blip r:embed="rId7"/>
          <a:stretch>
            <a:fillRect/>
          </a:stretch>
        </p:blipFill>
        <p:spPr>
          <a:xfrm>
            <a:off x="7064003" y="3663429"/>
            <a:ext cx="731583" cy="944962"/>
          </a:xfrm>
          <a:prstGeom prst="rect">
            <a:avLst/>
          </a:prstGeom>
        </p:spPr>
      </p:pic>
      <p:pic>
        <p:nvPicPr>
          <p:cNvPr id="40" name="Picture 39">
            <a:extLst>
              <a:ext uri="{FF2B5EF4-FFF2-40B4-BE49-F238E27FC236}">
                <a16:creationId xmlns:a16="http://schemas.microsoft.com/office/drawing/2014/main" id="{D04A9B83-7837-ED61-5471-7B1276DB61FB}"/>
              </a:ext>
            </a:extLst>
          </p:cNvPr>
          <p:cNvPicPr>
            <a:picLocks noChangeAspect="1"/>
          </p:cNvPicPr>
          <p:nvPr/>
        </p:nvPicPr>
        <p:blipFill>
          <a:blip r:embed="rId7"/>
          <a:stretch>
            <a:fillRect/>
          </a:stretch>
        </p:blipFill>
        <p:spPr>
          <a:xfrm>
            <a:off x="10323635" y="2645182"/>
            <a:ext cx="731583" cy="944962"/>
          </a:xfrm>
          <a:prstGeom prst="rect">
            <a:avLst/>
          </a:prstGeom>
        </p:spPr>
      </p:pic>
      <p:pic>
        <p:nvPicPr>
          <p:cNvPr id="34" name="Picture 33">
            <a:extLst>
              <a:ext uri="{FF2B5EF4-FFF2-40B4-BE49-F238E27FC236}">
                <a16:creationId xmlns:a16="http://schemas.microsoft.com/office/drawing/2014/main" id="{B68E391C-2820-49E8-8070-6A9FAE0AC73F}"/>
              </a:ext>
            </a:extLst>
          </p:cNvPr>
          <p:cNvPicPr>
            <a:picLocks noChangeAspect="1"/>
          </p:cNvPicPr>
          <p:nvPr/>
        </p:nvPicPr>
        <p:blipFill rotWithShape="1">
          <a:blip r:embed="rId7"/>
          <a:srcRect l="1" r="61592"/>
          <a:stretch/>
        </p:blipFill>
        <p:spPr>
          <a:xfrm>
            <a:off x="10310817" y="3680069"/>
            <a:ext cx="280983" cy="944962"/>
          </a:xfrm>
          <a:prstGeom prst="rect">
            <a:avLst/>
          </a:prstGeom>
        </p:spPr>
      </p:pic>
    </p:spTree>
    <p:extLst>
      <p:ext uri="{BB962C8B-B14F-4D97-AF65-F5344CB8AC3E}">
        <p14:creationId xmlns:p14="http://schemas.microsoft.com/office/powerpoint/2010/main" val="323254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634" y="0"/>
            <a:ext cx="8111566" cy="883052"/>
          </a:xfrm>
        </p:spPr>
        <p:txBody>
          <a:bodyPr rtlCol="0">
            <a:noAutofit/>
          </a:bodyPr>
          <a:lstStyle/>
          <a:p>
            <a:pPr eaLnBrk="1" fontAlgn="auto" hangingPunct="1">
              <a:spcAft>
                <a:spcPts val="0"/>
              </a:spcAft>
              <a:defRPr/>
            </a:pPr>
            <a:r>
              <a:rPr lang="en-US" sz="3600" dirty="0">
                <a:solidFill>
                  <a:schemeClr val="tx1">
                    <a:lumMod val="50000"/>
                    <a:lumOff val="50000"/>
                  </a:schemeClr>
                </a:solidFill>
                <a:ea typeface="+mj-ea"/>
                <a:cs typeface="+mj-cs"/>
              </a:rPr>
              <a:t>Monthly Comparison</a:t>
            </a:r>
            <a:br>
              <a:rPr lang="en-US" sz="3600" dirty="0">
                <a:solidFill>
                  <a:schemeClr val="tx1">
                    <a:lumMod val="50000"/>
                    <a:lumOff val="50000"/>
                  </a:schemeClr>
                </a:solidFill>
                <a:ea typeface="+mj-ea"/>
                <a:cs typeface="+mj-cs"/>
              </a:rPr>
            </a:br>
            <a:r>
              <a:rPr lang="en-US" sz="3600" dirty="0">
                <a:solidFill>
                  <a:schemeClr val="tx1">
                    <a:lumMod val="50000"/>
                    <a:lumOff val="50000"/>
                  </a:schemeClr>
                </a:solidFill>
                <a:ea typeface="+mj-ea"/>
                <a:cs typeface="+mj-cs"/>
              </a:rPr>
              <a:t>(Kilograms Recycled)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2283262"/>
              </p:ext>
            </p:extLst>
          </p:nvPr>
        </p:nvGraphicFramePr>
        <p:xfrm>
          <a:off x="1219199" y="1043779"/>
          <a:ext cx="9753601" cy="5029290"/>
        </p:xfrm>
        <a:graphic>
          <a:graphicData uri="http://schemas.openxmlformats.org/drawingml/2006/table">
            <a:tbl>
              <a:tblPr firstRow="1" bandRow="1">
                <a:tableStyleId>{F5AB1C69-6EDB-4FF4-983F-18BD219EF322}</a:tableStyleId>
              </a:tblPr>
              <a:tblGrid>
                <a:gridCol w="1613376">
                  <a:extLst>
                    <a:ext uri="{9D8B030D-6E8A-4147-A177-3AD203B41FA5}">
                      <a16:colId xmlns:a16="http://schemas.microsoft.com/office/drawing/2014/main" val="20000"/>
                    </a:ext>
                  </a:extLst>
                </a:gridCol>
                <a:gridCol w="1152302">
                  <a:extLst>
                    <a:ext uri="{9D8B030D-6E8A-4147-A177-3AD203B41FA5}">
                      <a16:colId xmlns:a16="http://schemas.microsoft.com/office/drawing/2014/main" val="20001"/>
                    </a:ext>
                  </a:extLst>
                </a:gridCol>
                <a:gridCol w="1751779">
                  <a:extLst>
                    <a:ext uri="{9D8B030D-6E8A-4147-A177-3AD203B41FA5}">
                      <a16:colId xmlns:a16="http://schemas.microsoft.com/office/drawing/2014/main" val="20002"/>
                    </a:ext>
                  </a:extLst>
                </a:gridCol>
                <a:gridCol w="1334703">
                  <a:extLst>
                    <a:ext uri="{9D8B030D-6E8A-4147-A177-3AD203B41FA5}">
                      <a16:colId xmlns:a16="http://schemas.microsoft.com/office/drawing/2014/main" val="20003"/>
                    </a:ext>
                  </a:extLst>
                </a:gridCol>
                <a:gridCol w="1129365">
                  <a:extLst>
                    <a:ext uri="{9D8B030D-6E8A-4147-A177-3AD203B41FA5}">
                      <a16:colId xmlns:a16="http://schemas.microsoft.com/office/drawing/2014/main" val="20004"/>
                    </a:ext>
                  </a:extLst>
                </a:gridCol>
                <a:gridCol w="1129365">
                  <a:extLst>
                    <a:ext uri="{9D8B030D-6E8A-4147-A177-3AD203B41FA5}">
                      <a16:colId xmlns:a16="http://schemas.microsoft.com/office/drawing/2014/main" val="20005"/>
                    </a:ext>
                  </a:extLst>
                </a:gridCol>
                <a:gridCol w="1642711">
                  <a:extLst>
                    <a:ext uri="{9D8B030D-6E8A-4147-A177-3AD203B41FA5}">
                      <a16:colId xmlns:a16="http://schemas.microsoft.com/office/drawing/2014/main" val="20006"/>
                    </a:ext>
                  </a:extLst>
                </a:gridCol>
              </a:tblGrid>
              <a:tr h="531419">
                <a:tc>
                  <a:txBody>
                    <a:bodyPr/>
                    <a:lstStyle/>
                    <a:p>
                      <a:pPr algn="ctr"/>
                      <a:r>
                        <a:rPr lang="en-US" sz="1800" kern="1200" dirty="0">
                          <a:solidFill>
                            <a:schemeClr val="bg1"/>
                          </a:solidFill>
                          <a:latin typeface="+mn-lt"/>
                          <a:ea typeface="+mn-ea"/>
                          <a:cs typeface="+mn-cs"/>
                        </a:rPr>
                        <a:t>Month</a:t>
                      </a:r>
                    </a:p>
                  </a:txBody>
                  <a:tcPr marL="91445" marR="91445" marT="45765" marB="4576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Paper</a:t>
                      </a:r>
                    </a:p>
                  </a:txBody>
                  <a:tcPr marL="91445" marR="91445" marT="45765" marB="45765"/>
                </a:tc>
                <a:tc>
                  <a:txBody>
                    <a:bodyPr/>
                    <a:lstStyle/>
                    <a:p>
                      <a:pPr algn="ctr"/>
                      <a:r>
                        <a:rPr lang="en-US" sz="1800" dirty="0"/>
                        <a:t>Cardboard</a:t>
                      </a:r>
                      <a:endParaRPr lang="en-US" sz="1800" dirty="0">
                        <a:solidFill>
                          <a:srgbClr val="642F04"/>
                        </a:solidFill>
                      </a:endParaRPr>
                    </a:p>
                  </a:txBody>
                  <a:tcPr marL="91445" marR="91445" marT="45765" marB="45765"/>
                </a:tc>
                <a:tc>
                  <a:txBody>
                    <a:bodyPr/>
                    <a:lstStyle/>
                    <a:p>
                      <a:pPr algn="ctr"/>
                      <a:r>
                        <a:rPr lang="en-US" sz="1800" kern="1200" dirty="0"/>
                        <a:t>Plastic bottles</a:t>
                      </a:r>
                      <a:endParaRPr lang="en-US" sz="1800" kern="1200" dirty="0">
                        <a:solidFill>
                          <a:schemeClr val="tx2">
                            <a:lumMod val="40000"/>
                            <a:lumOff val="60000"/>
                          </a:schemeClr>
                        </a:solidFill>
                        <a:latin typeface="+mn-lt"/>
                        <a:ea typeface="+mn-ea"/>
                        <a:cs typeface="+mn-cs"/>
                      </a:endParaRPr>
                    </a:p>
                  </a:txBody>
                  <a:tcPr marL="91445" marR="91445" marT="45765" marB="45765"/>
                </a:tc>
                <a:tc>
                  <a:txBody>
                    <a:bodyPr/>
                    <a:lstStyle/>
                    <a:p>
                      <a:pPr algn="ctr"/>
                      <a:r>
                        <a:rPr lang="en-GB" sz="1800" dirty="0"/>
                        <a:t>Cans</a:t>
                      </a:r>
                      <a:endParaRPr lang="en-US" sz="1800" dirty="0"/>
                    </a:p>
                  </a:txBody>
                  <a:tcPr marL="91445" marR="91445" marT="45765" marB="45765"/>
                </a:tc>
                <a:tc>
                  <a:txBody>
                    <a:bodyPr/>
                    <a:lstStyle/>
                    <a:p>
                      <a:pPr algn="ctr"/>
                      <a:r>
                        <a:rPr lang="en-GB" sz="1800" dirty="0"/>
                        <a:t>Glass</a:t>
                      </a:r>
                      <a:endParaRPr lang="en-US" sz="1800" dirty="0"/>
                    </a:p>
                  </a:txBody>
                  <a:tcPr marL="91445" marR="91445" marT="45765" marB="45765"/>
                </a:tc>
                <a:tc>
                  <a:txBody>
                    <a:bodyPr/>
                    <a:lstStyle/>
                    <a:p>
                      <a:pPr algn="ctr"/>
                      <a:r>
                        <a:rPr lang="en-US" sz="1800" dirty="0"/>
                        <a:t>Total (in Kilograms)</a:t>
                      </a:r>
                    </a:p>
                  </a:txBody>
                  <a:tcPr marL="91445" marR="91445" marT="45765" marB="45765"/>
                </a:tc>
                <a:extLst>
                  <a:ext uri="{0D108BD9-81ED-4DB2-BD59-A6C34878D82A}">
                    <a16:rowId xmlns:a16="http://schemas.microsoft.com/office/drawing/2014/main" val="10000"/>
                  </a:ext>
                </a:extLst>
              </a:tr>
              <a:tr h="317119">
                <a:tc>
                  <a:txBody>
                    <a:bodyPr/>
                    <a:lstStyle/>
                    <a:p>
                      <a:r>
                        <a:rPr lang="en-US" dirty="0"/>
                        <a:t>June</a:t>
                      </a:r>
                    </a:p>
                  </a:txBody>
                  <a:tcPr/>
                </a:tc>
                <a:tc>
                  <a:txBody>
                    <a:bodyPr/>
                    <a:lstStyle/>
                    <a:p>
                      <a:pPr algn="ctr"/>
                      <a:r>
                        <a:rPr lang="en-US" dirty="0"/>
                        <a:t>40</a:t>
                      </a:r>
                    </a:p>
                  </a:txBody>
                  <a:tcPr/>
                </a:tc>
                <a:tc>
                  <a:txBody>
                    <a:bodyPr/>
                    <a:lstStyle/>
                    <a:p>
                      <a:pPr algn="ctr"/>
                      <a:r>
                        <a:rPr lang="en-US" dirty="0"/>
                        <a:t>37</a:t>
                      </a:r>
                    </a:p>
                  </a:txBody>
                  <a:tcPr/>
                </a:tc>
                <a:tc>
                  <a:txBody>
                    <a:bodyPr/>
                    <a:lstStyle/>
                    <a:p>
                      <a:pPr algn="ctr"/>
                      <a:r>
                        <a:rPr lang="en-US" dirty="0"/>
                        <a:t>18</a:t>
                      </a:r>
                    </a:p>
                  </a:txBody>
                  <a:tcPr/>
                </a:tc>
                <a:tc>
                  <a:txBody>
                    <a:bodyPr/>
                    <a:lstStyle/>
                    <a:p>
                      <a:pPr algn="ctr"/>
                      <a:r>
                        <a:rPr lang="en-US" dirty="0"/>
                        <a:t>8</a:t>
                      </a:r>
                    </a:p>
                  </a:txBody>
                  <a:tcPr/>
                </a:tc>
                <a:tc>
                  <a:txBody>
                    <a:bodyPr/>
                    <a:lstStyle/>
                    <a:p>
                      <a:pPr algn="ctr"/>
                      <a:r>
                        <a:rPr lang="en-US" dirty="0"/>
                        <a:t>137</a:t>
                      </a:r>
                    </a:p>
                  </a:txBody>
                  <a:tcPr/>
                </a:tc>
                <a:tc>
                  <a:txBody>
                    <a:bodyPr/>
                    <a:lstStyle/>
                    <a:p>
                      <a:pPr algn="ctr"/>
                      <a:r>
                        <a:rPr lang="en-US" b="1" dirty="0"/>
                        <a:t>240</a:t>
                      </a:r>
                    </a:p>
                  </a:txBody>
                  <a:tcPr/>
                </a:tc>
                <a:extLst>
                  <a:ext uri="{0D108BD9-81ED-4DB2-BD59-A6C34878D82A}">
                    <a16:rowId xmlns:a16="http://schemas.microsoft.com/office/drawing/2014/main" val="4001831330"/>
                  </a:ext>
                </a:extLst>
              </a:tr>
              <a:tr h="317119">
                <a:tc>
                  <a:txBody>
                    <a:bodyPr/>
                    <a:lstStyle/>
                    <a:p>
                      <a:r>
                        <a:rPr lang="en-US" dirty="0"/>
                        <a:t>July</a:t>
                      </a:r>
                    </a:p>
                  </a:txBody>
                  <a:tcPr/>
                </a:tc>
                <a:tc>
                  <a:txBody>
                    <a:bodyPr/>
                    <a:lstStyle/>
                    <a:p>
                      <a:pPr algn="ctr"/>
                      <a:r>
                        <a:rPr lang="en-US" dirty="0"/>
                        <a:t>45</a:t>
                      </a:r>
                    </a:p>
                  </a:txBody>
                  <a:tcPr/>
                </a:tc>
                <a:tc>
                  <a:txBody>
                    <a:bodyPr/>
                    <a:lstStyle/>
                    <a:p>
                      <a:pPr algn="ctr"/>
                      <a:r>
                        <a:rPr lang="en-US" dirty="0"/>
                        <a:t>20</a:t>
                      </a:r>
                    </a:p>
                  </a:txBody>
                  <a:tcPr/>
                </a:tc>
                <a:tc>
                  <a:txBody>
                    <a:bodyPr/>
                    <a:lstStyle/>
                    <a:p>
                      <a:pPr algn="ctr"/>
                      <a:r>
                        <a:rPr lang="en-US" dirty="0"/>
                        <a:t>11</a:t>
                      </a:r>
                    </a:p>
                  </a:txBody>
                  <a:tcPr/>
                </a:tc>
                <a:tc>
                  <a:txBody>
                    <a:bodyPr/>
                    <a:lstStyle/>
                    <a:p>
                      <a:pPr algn="ctr"/>
                      <a:r>
                        <a:rPr lang="en-US" dirty="0"/>
                        <a:t>4</a:t>
                      </a:r>
                    </a:p>
                  </a:txBody>
                  <a:tcPr/>
                </a:tc>
                <a:tc>
                  <a:txBody>
                    <a:bodyPr/>
                    <a:lstStyle/>
                    <a:p>
                      <a:pPr algn="ctr"/>
                      <a:r>
                        <a:rPr lang="en-US" dirty="0"/>
                        <a:t>49</a:t>
                      </a:r>
                    </a:p>
                  </a:txBody>
                  <a:tcPr/>
                </a:tc>
                <a:tc>
                  <a:txBody>
                    <a:bodyPr/>
                    <a:lstStyle/>
                    <a:p>
                      <a:pPr algn="ctr"/>
                      <a:r>
                        <a:rPr lang="en-US" b="1" dirty="0"/>
                        <a:t>129</a:t>
                      </a:r>
                    </a:p>
                  </a:txBody>
                  <a:tcPr/>
                </a:tc>
                <a:extLst>
                  <a:ext uri="{0D108BD9-81ED-4DB2-BD59-A6C34878D82A}">
                    <a16:rowId xmlns:a16="http://schemas.microsoft.com/office/drawing/2014/main" val="1682836173"/>
                  </a:ext>
                </a:extLst>
              </a:tr>
              <a:tr h="317119">
                <a:tc>
                  <a:txBody>
                    <a:bodyPr/>
                    <a:lstStyle/>
                    <a:p>
                      <a:r>
                        <a:rPr lang="en-US" dirty="0"/>
                        <a:t>August</a:t>
                      </a:r>
                    </a:p>
                  </a:txBody>
                  <a:tcPr/>
                </a:tc>
                <a:tc>
                  <a:txBody>
                    <a:bodyPr/>
                    <a:lstStyle/>
                    <a:p>
                      <a:pPr algn="ctr"/>
                      <a:r>
                        <a:rPr lang="en-US" dirty="0"/>
                        <a:t>20</a:t>
                      </a:r>
                    </a:p>
                  </a:txBody>
                  <a:tcPr/>
                </a:tc>
                <a:tc>
                  <a:txBody>
                    <a:bodyPr/>
                    <a:lstStyle/>
                    <a:p>
                      <a:pPr algn="ctr"/>
                      <a:r>
                        <a:rPr lang="en-US" dirty="0"/>
                        <a:t>9</a:t>
                      </a:r>
                    </a:p>
                  </a:txBody>
                  <a:tcPr/>
                </a:tc>
                <a:tc>
                  <a:txBody>
                    <a:bodyPr/>
                    <a:lstStyle/>
                    <a:p>
                      <a:pPr algn="ctr"/>
                      <a:r>
                        <a:rPr lang="en-US" dirty="0"/>
                        <a:t>13</a:t>
                      </a:r>
                    </a:p>
                  </a:txBody>
                  <a:tcPr/>
                </a:tc>
                <a:tc>
                  <a:txBody>
                    <a:bodyPr/>
                    <a:lstStyle/>
                    <a:p>
                      <a:pPr algn="ctr"/>
                      <a:r>
                        <a:rPr lang="en-US" dirty="0"/>
                        <a:t>9</a:t>
                      </a:r>
                    </a:p>
                  </a:txBody>
                  <a:tcPr/>
                </a:tc>
                <a:tc>
                  <a:txBody>
                    <a:bodyPr/>
                    <a:lstStyle/>
                    <a:p>
                      <a:pPr algn="ctr"/>
                      <a:r>
                        <a:rPr lang="en-US" dirty="0"/>
                        <a:t>17</a:t>
                      </a:r>
                    </a:p>
                  </a:txBody>
                  <a:tcPr/>
                </a:tc>
                <a:tc>
                  <a:txBody>
                    <a:bodyPr/>
                    <a:lstStyle/>
                    <a:p>
                      <a:pPr algn="ctr"/>
                      <a:r>
                        <a:rPr lang="en-US" b="1" dirty="0"/>
                        <a:t>68</a:t>
                      </a:r>
                    </a:p>
                  </a:txBody>
                  <a:tcPr/>
                </a:tc>
                <a:extLst>
                  <a:ext uri="{0D108BD9-81ED-4DB2-BD59-A6C34878D82A}">
                    <a16:rowId xmlns:a16="http://schemas.microsoft.com/office/drawing/2014/main" val="3135813702"/>
                  </a:ext>
                </a:extLst>
              </a:tr>
              <a:tr h="317119">
                <a:tc>
                  <a:txBody>
                    <a:bodyPr/>
                    <a:lstStyle/>
                    <a:p>
                      <a:r>
                        <a:rPr lang="en-US" dirty="0"/>
                        <a:t>September</a:t>
                      </a:r>
                    </a:p>
                  </a:txBody>
                  <a:tcPr/>
                </a:tc>
                <a:tc>
                  <a:txBody>
                    <a:bodyPr/>
                    <a:lstStyle/>
                    <a:p>
                      <a:pPr algn="ctr"/>
                      <a:r>
                        <a:rPr lang="en-US" dirty="0"/>
                        <a:t>33</a:t>
                      </a:r>
                    </a:p>
                  </a:txBody>
                  <a:tcPr/>
                </a:tc>
                <a:tc>
                  <a:txBody>
                    <a:bodyPr/>
                    <a:lstStyle/>
                    <a:p>
                      <a:pPr algn="ctr"/>
                      <a:r>
                        <a:rPr lang="en-US" dirty="0"/>
                        <a:t>25</a:t>
                      </a:r>
                    </a:p>
                  </a:txBody>
                  <a:tcPr/>
                </a:tc>
                <a:tc>
                  <a:txBody>
                    <a:bodyPr/>
                    <a:lstStyle/>
                    <a:p>
                      <a:pPr algn="ctr"/>
                      <a:r>
                        <a:rPr lang="en-US" dirty="0"/>
                        <a:t>19</a:t>
                      </a:r>
                    </a:p>
                  </a:txBody>
                  <a:tcPr/>
                </a:tc>
                <a:tc>
                  <a:txBody>
                    <a:bodyPr/>
                    <a:lstStyle/>
                    <a:p>
                      <a:pPr algn="ctr"/>
                      <a:r>
                        <a:rPr lang="en-US" dirty="0"/>
                        <a:t>7</a:t>
                      </a:r>
                    </a:p>
                  </a:txBody>
                  <a:tcPr/>
                </a:tc>
                <a:tc>
                  <a:txBody>
                    <a:bodyPr/>
                    <a:lstStyle/>
                    <a:p>
                      <a:pPr algn="ctr"/>
                      <a:r>
                        <a:rPr lang="en-US" dirty="0"/>
                        <a:t>70</a:t>
                      </a:r>
                    </a:p>
                  </a:txBody>
                  <a:tcPr/>
                </a:tc>
                <a:tc>
                  <a:txBody>
                    <a:bodyPr/>
                    <a:lstStyle/>
                    <a:p>
                      <a:pPr algn="ctr"/>
                      <a:r>
                        <a:rPr lang="en-US" b="1" dirty="0"/>
                        <a:t>154</a:t>
                      </a:r>
                    </a:p>
                  </a:txBody>
                  <a:tcPr/>
                </a:tc>
                <a:extLst>
                  <a:ext uri="{0D108BD9-81ED-4DB2-BD59-A6C34878D82A}">
                    <a16:rowId xmlns:a16="http://schemas.microsoft.com/office/drawing/2014/main" val="210065048"/>
                  </a:ext>
                </a:extLst>
              </a:tr>
              <a:tr h="317119">
                <a:tc>
                  <a:txBody>
                    <a:bodyPr/>
                    <a:lstStyle/>
                    <a:p>
                      <a:r>
                        <a:rPr lang="en-US" dirty="0"/>
                        <a:t>October</a:t>
                      </a:r>
                    </a:p>
                  </a:txBody>
                  <a:tcPr/>
                </a:tc>
                <a:tc>
                  <a:txBody>
                    <a:bodyPr/>
                    <a:lstStyle/>
                    <a:p>
                      <a:pPr algn="ctr"/>
                      <a:r>
                        <a:rPr lang="en-US" dirty="0"/>
                        <a:t>22</a:t>
                      </a:r>
                    </a:p>
                  </a:txBody>
                  <a:tcPr/>
                </a:tc>
                <a:tc>
                  <a:txBody>
                    <a:bodyPr/>
                    <a:lstStyle/>
                    <a:p>
                      <a:pPr algn="ctr"/>
                      <a:r>
                        <a:rPr lang="en-US" dirty="0"/>
                        <a:t>19</a:t>
                      </a:r>
                    </a:p>
                  </a:txBody>
                  <a:tcPr/>
                </a:tc>
                <a:tc>
                  <a:txBody>
                    <a:bodyPr/>
                    <a:lstStyle/>
                    <a:p>
                      <a:pPr algn="ctr"/>
                      <a:r>
                        <a:rPr lang="en-US" dirty="0"/>
                        <a:t>15</a:t>
                      </a:r>
                    </a:p>
                  </a:txBody>
                  <a:tcPr/>
                </a:tc>
                <a:tc>
                  <a:txBody>
                    <a:bodyPr/>
                    <a:lstStyle/>
                    <a:p>
                      <a:pPr algn="ctr"/>
                      <a:r>
                        <a:rPr lang="en-US" dirty="0"/>
                        <a:t>8</a:t>
                      </a:r>
                    </a:p>
                  </a:txBody>
                  <a:tcPr/>
                </a:tc>
                <a:tc>
                  <a:txBody>
                    <a:bodyPr/>
                    <a:lstStyle/>
                    <a:p>
                      <a:pPr algn="ctr"/>
                      <a:r>
                        <a:rPr lang="en-US" dirty="0"/>
                        <a:t>38</a:t>
                      </a:r>
                    </a:p>
                  </a:txBody>
                  <a:tcPr/>
                </a:tc>
                <a:tc>
                  <a:txBody>
                    <a:bodyPr/>
                    <a:lstStyle/>
                    <a:p>
                      <a:pPr algn="ctr"/>
                      <a:r>
                        <a:rPr lang="en-US" b="1" dirty="0"/>
                        <a:t>102</a:t>
                      </a:r>
                    </a:p>
                  </a:txBody>
                  <a:tcPr/>
                </a:tc>
                <a:extLst>
                  <a:ext uri="{0D108BD9-81ED-4DB2-BD59-A6C34878D82A}">
                    <a16:rowId xmlns:a16="http://schemas.microsoft.com/office/drawing/2014/main" val="2644070647"/>
                  </a:ext>
                </a:extLst>
              </a:tr>
              <a:tr h="317119">
                <a:tc>
                  <a:txBody>
                    <a:bodyPr/>
                    <a:lstStyle/>
                    <a:p>
                      <a:r>
                        <a:rPr lang="en-US" dirty="0"/>
                        <a:t>November</a:t>
                      </a:r>
                    </a:p>
                  </a:txBody>
                  <a:tcPr/>
                </a:tc>
                <a:tc>
                  <a:txBody>
                    <a:bodyPr/>
                    <a:lstStyle/>
                    <a:p>
                      <a:pPr algn="ctr"/>
                      <a:r>
                        <a:rPr lang="en-US" dirty="0"/>
                        <a:t>32</a:t>
                      </a:r>
                    </a:p>
                  </a:txBody>
                  <a:tcPr/>
                </a:tc>
                <a:tc>
                  <a:txBody>
                    <a:bodyPr/>
                    <a:lstStyle/>
                    <a:p>
                      <a:pPr algn="ctr"/>
                      <a:r>
                        <a:rPr lang="en-US" dirty="0"/>
                        <a:t>17</a:t>
                      </a:r>
                    </a:p>
                  </a:txBody>
                  <a:tcPr/>
                </a:tc>
                <a:tc>
                  <a:txBody>
                    <a:bodyPr/>
                    <a:lstStyle/>
                    <a:p>
                      <a:pPr algn="ctr"/>
                      <a:r>
                        <a:rPr lang="en-US" dirty="0"/>
                        <a:t>14</a:t>
                      </a:r>
                    </a:p>
                  </a:txBody>
                  <a:tcPr/>
                </a:tc>
                <a:tc>
                  <a:txBody>
                    <a:bodyPr/>
                    <a:lstStyle/>
                    <a:p>
                      <a:pPr algn="ctr"/>
                      <a:r>
                        <a:rPr lang="en-US" dirty="0"/>
                        <a:t>4</a:t>
                      </a:r>
                    </a:p>
                  </a:txBody>
                  <a:tcPr/>
                </a:tc>
                <a:tc>
                  <a:txBody>
                    <a:bodyPr/>
                    <a:lstStyle/>
                    <a:p>
                      <a:pPr algn="ctr"/>
                      <a:r>
                        <a:rPr lang="en-US" dirty="0"/>
                        <a:t>28</a:t>
                      </a:r>
                    </a:p>
                  </a:txBody>
                  <a:tcPr/>
                </a:tc>
                <a:tc>
                  <a:txBody>
                    <a:bodyPr/>
                    <a:lstStyle/>
                    <a:p>
                      <a:pPr algn="ctr"/>
                      <a:r>
                        <a:rPr lang="en-US" b="1" dirty="0"/>
                        <a:t>95</a:t>
                      </a:r>
                    </a:p>
                  </a:txBody>
                  <a:tcPr/>
                </a:tc>
                <a:extLst>
                  <a:ext uri="{0D108BD9-81ED-4DB2-BD59-A6C34878D82A}">
                    <a16:rowId xmlns:a16="http://schemas.microsoft.com/office/drawing/2014/main" val="1441302590"/>
                  </a:ext>
                </a:extLst>
              </a:tr>
              <a:tr h="317119">
                <a:tc>
                  <a:txBody>
                    <a:bodyPr/>
                    <a:lstStyle/>
                    <a:p>
                      <a:r>
                        <a:rPr lang="en-US" dirty="0"/>
                        <a:t>December</a:t>
                      </a:r>
                    </a:p>
                  </a:txBody>
                  <a:tcPr/>
                </a:tc>
                <a:tc>
                  <a:txBody>
                    <a:bodyPr/>
                    <a:lstStyle/>
                    <a:p>
                      <a:pPr algn="ctr"/>
                      <a:r>
                        <a:rPr lang="en-US" dirty="0"/>
                        <a:t>30</a:t>
                      </a:r>
                    </a:p>
                  </a:txBody>
                  <a:tcPr/>
                </a:tc>
                <a:tc>
                  <a:txBody>
                    <a:bodyPr/>
                    <a:lstStyle/>
                    <a:p>
                      <a:pPr algn="ctr"/>
                      <a:r>
                        <a:rPr lang="en-US" dirty="0"/>
                        <a:t>29</a:t>
                      </a:r>
                    </a:p>
                  </a:txBody>
                  <a:tcPr/>
                </a:tc>
                <a:tc>
                  <a:txBody>
                    <a:bodyPr/>
                    <a:lstStyle/>
                    <a:p>
                      <a:pPr algn="ctr"/>
                      <a:r>
                        <a:rPr lang="en-US" dirty="0"/>
                        <a:t>23</a:t>
                      </a:r>
                    </a:p>
                  </a:txBody>
                  <a:tcPr/>
                </a:tc>
                <a:tc>
                  <a:txBody>
                    <a:bodyPr/>
                    <a:lstStyle/>
                    <a:p>
                      <a:pPr algn="ctr"/>
                      <a:r>
                        <a:rPr lang="en-US" dirty="0"/>
                        <a:t>8</a:t>
                      </a:r>
                    </a:p>
                  </a:txBody>
                  <a:tcPr/>
                </a:tc>
                <a:tc>
                  <a:txBody>
                    <a:bodyPr/>
                    <a:lstStyle/>
                    <a:p>
                      <a:pPr algn="ctr"/>
                      <a:r>
                        <a:rPr lang="en-US" dirty="0"/>
                        <a:t>50</a:t>
                      </a:r>
                    </a:p>
                  </a:txBody>
                  <a:tcPr/>
                </a:tc>
                <a:tc>
                  <a:txBody>
                    <a:bodyPr/>
                    <a:lstStyle/>
                    <a:p>
                      <a:pPr algn="ctr"/>
                      <a:r>
                        <a:rPr lang="en-US" b="1" dirty="0"/>
                        <a:t>140</a:t>
                      </a:r>
                    </a:p>
                  </a:txBody>
                  <a:tcPr/>
                </a:tc>
                <a:extLst>
                  <a:ext uri="{0D108BD9-81ED-4DB2-BD59-A6C34878D82A}">
                    <a16:rowId xmlns:a16="http://schemas.microsoft.com/office/drawing/2014/main" val="1091252077"/>
                  </a:ext>
                </a:extLst>
              </a:tr>
              <a:tr h="317119">
                <a:tc>
                  <a:txBody>
                    <a:bodyPr/>
                    <a:lstStyle/>
                    <a:p>
                      <a:r>
                        <a:rPr lang="en-US" dirty="0"/>
                        <a:t>January 2024</a:t>
                      </a:r>
                    </a:p>
                  </a:txBody>
                  <a:tcPr/>
                </a:tc>
                <a:tc>
                  <a:txBody>
                    <a:bodyPr/>
                    <a:lstStyle/>
                    <a:p>
                      <a:pPr algn="ctr"/>
                      <a:r>
                        <a:rPr lang="en-US" dirty="0"/>
                        <a:t>24</a:t>
                      </a:r>
                    </a:p>
                  </a:txBody>
                  <a:tcPr/>
                </a:tc>
                <a:tc>
                  <a:txBody>
                    <a:bodyPr/>
                    <a:lstStyle/>
                    <a:p>
                      <a:pPr algn="ctr"/>
                      <a:r>
                        <a:rPr lang="en-US" dirty="0"/>
                        <a:t>29</a:t>
                      </a:r>
                    </a:p>
                  </a:txBody>
                  <a:tcPr/>
                </a:tc>
                <a:tc>
                  <a:txBody>
                    <a:bodyPr/>
                    <a:lstStyle/>
                    <a:p>
                      <a:pPr algn="ctr"/>
                      <a:r>
                        <a:rPr lang="en-US" dirty="0"/>
                        <a:t>14</a:t>
                      </a:r>
                    </a:p>
                  </a:txBody>
                  <a:tcPr/>
                </a:tc>
                <a:tc>
                  <a:txBody>
                    <a:bodyPr/>
                    <a:lstStyle/>
                    <a:p>
                      <a:pPr algn="ctr"/>
                      <a:r>
                        <a:rPr lang="en-US" dirty="0"/>
                        <a:t>7</a:t>
                      </a:r>
                    </a:p>
                  </a:txBody>
                  <a:tcPr/>
                </a:tc>
                <a:tc>
                  <a:txBody>
                    <a:bodyPr/>
                    <a:lstStyle/>
                    <a:p>
                      <a:pPr algn="ctr"/>
                      <a:r>
                        <a:rPr lang="en-US" dirty="0"/>
                        <a:t>55</a:t>
                      </a:r>
                    </a:p>
                  </a:txBody>
                  <a:tcPr/>
                </a:tc>
                <a:tc>
                  <a:txBody>
                    <a:bodyPr/>
                    <a:lstStyle/>
                    <a:p>
                      <a:pPr algn="ctr"/>
                      <a:r>
                        <a:rPr lang="en-US" b="1" dirty="0"/>
                        <a:t>129</a:t>
                      </a:r>
                    </a:p>
                  </a:txBody>
                  <a:tcPr/>
                </a:tc>
                <a:extLst>
                  <a:ext uri="{0D108BD9-81ED-4DB2-BD59-A6C34878D82A}">
                    <a16:rowId xmlns:a16="http://schemas.microsoft.com/office/drawing/2014/main" val="3303543614"/>
                  </a:ext>
                </a:extLst>
              </a:tr>
              <a:tr h="317119">
                <a:tc>
                  <a:txBody>
                    <a:bodyPr/>
                    <a:lstStyle/>
                    <a:p>
                      <a:r>
                        <a:rPr lang="en-US" dirty="0"/>
                        <a:t>February </a:t>
                      </a:r>
                    </a:p>
                  </a:txBody>
                  <a:tcPr/>
                </a:tc>
                <a:tc>
                  <a:txBody>
                    <a:bodyPr/>
                    <a:lstStyle/>
                    <a:p>
                      <a:pPr algn="ctr"/>
                      <a:r>
                        <a:rPr lang="en-US" dirty="0"/>
                        <a:t>49</a:t>
                      </a:r>
                    </a:p>
                  </a:txBody>
                  <a:tcPr/>
                </a:tc>
                <a:tc>
                  <a:txBody>
                    <a:bodyPr/>
                    <a:lstStyle/>
                    <a:p>
                      <a:pPr algn="ctr"/>
                      <a:r>
                        <a:rPr lang="en-US" dirty="0"/>
                        <a:t>21</a:t>
                      </a:r>
                    </a:p>
                  </a:txBody>
                  <a:tcPr/>
                </a:tc>
                <a:tc>
                  <a:txBody>
                    <a:bodyPr/>
                    <a:lstStyle/>
                    <a:p>
                      <a:pPr algn="ctr"/>
                      <a:r>
                        <a:rPr lang="en-US" dirty="0"/>
                        <a:t>27</a:t>
                      </a:r>
                    </a:p>
                  </a:txBody>
                  <a:tcPr/>
                </a:tc>
                <a:tc>
                  <a:txBody>
                    <a:bodyPr/>
                    <a:lstStyle/>
                    <a:p>
                      <a:pPr algn="ctr"/>
                      <a:r>
                        <a:rPr lang="en-US" dirty="0"/>
                        <a:t>8</a:t>
                      </a:r>
                    </a:p>
                  </a:txBody>
                  <a:tcPr/>
                </a:tc>
                <a:tc>
                  <a:txBody>
                    <a:bodyPr/>
                    <a:lstStyle/>
                    <a:p>
                      <a:pPr algn="ctr"/>
                      <a:r>
                        <a:rPr lang="en-US" dirty="0"/>
                        <a:t>78</a:t>
                      </a:r>
                    </a:p>
                  </a:txBody>
                  <a:tcPr/>
                </a:tc>
                <a:tc>
                  <a:txBody>
                    <a:bodyPr/>
                    <a:lstStyle/>
                    <a:p>
                      <a:pPr algn="ctr"/>
                      <a:r>
                        <a:rPr lang="en-US" b="1" dirty="0"/>
                        <a:t>183</a:t>
                      </a:r>
                    </a:p>
                  </a:txBody>
                  <a:tcPr/>
                </a:tc>
                <a:extLst>
                  <a:ext uri="{0D108BD9-81ED-4DB2-BD59-A6C34878D82A}">
                    <a16:rowId xmlns:a16="http://schemas.microsoft.com/office/drawing/2014/main" val="4121152913"/>
                  </a:ext>
                </a:extLst>
              </a:tr>
              <a:tr h="317119">
                <a:tc>
                  <a:txBody>
                    <a:bodyPr/>
                    <a:lstStyle/>
                    <a:p>
                      <a:r>
                        <a:rPr lang="en-US" dirty="0"/>
                        <a:t>March</a:t>
                      </a:r>
                    </a:p>
                  </a:txBody>
                  <a:tcPr/>
                </a:tc>
                <a:tc>
                  <a:txBody>
                    <a:bodyPr/>
                    <a:lstStyle/>
                    <a:p>
                      <a:pPr algn="ctr"/>
                      <a:r>
                        <a:rPr lang="en-US" dirty="0"/>
                        <a:t>23</a:t>
                      </a:r>
                    </a:p>
                  </a:txBody>
                  <a:tcPr/>
                </a:tc>
                <a:tc>
                  <a:txBody>
                    <a:bodyPr/>
                    <a:lstStyle/>
                    <a:p>
                      <a:pPr algn="ctr"/>
                      <a:r>
                        <a:rPr lang="en-US" dirty="0"/>
                        <a:t>20</a:t>
                      </a:r>
                    </a:p>
                  </a:txBody>
                  <a:tcPr/>
                </a:tc>
                <a:tc>
                  <a:txBody>
                    <a:bodyPr/>
                    <a:lstStyle/>
                    <a:p>
                      <a:pPr algn="ctr"/>
                      <a:r>
                        <a:rPr lang="en-US" dirty="0"/>
                        <a:t>16</a:t>
                      </a:r>
                    </a:p>
                  </a:txBody>
                  <a:tcPr/>
                </a:tc>
                <a:tc>
                  <a:txBody>
                    <a:bodyPr/>
                    <a:lstStyle/>
                    <a:p>
                      <a:pPr algn="ctr"/>
                      <a:r>
                        <a:rPr lang="en-US" dirty="0"/>
                        <a:t>9</a:t>
                      </a:r>
                    </a:p>
                  </a:txBody>
                  <a:tcPr/>
                </a:tc>
                <a:tc>
                  <a:txBody>
                    <a:bodyPr/>
                    <a:lstStyle/>
                    <a:p>
                      <a:pPr algn="ctr"/>
                      <a:r>
                        <a:rPr lang="en-US" dirty="0"/>
                        <a:t>82</a:t>
                      </a:r>
                    </a:p>
                  </a:txBody>
                  <a:tcPr/>
                </a:tc>
                <a:tc>
                  <a:txBody>
                    <a:bodyPr/>
                    <a:lstStyle/>
                    <a:p>
                      <a:pPr algn="ctr"/>
                      <a:r>
                        <a:rPr lang="en-US" b="1" dirty="0"/>
                        <a:t>150</a:t>
                      </a:r>
                    </a:p>
                  </a:txBody>
                  <a:tcPr/>
                </a:tc>
                <a:extLst>
                  <a:ext uri="{0D108BD9-81ED-4DB2-BD59-A6C34878D82A}">
                    <a16:rowId xmlns:a16="http://schemas.microsoft.com/office/drawing/2014/main" val="1565356658"/>
                  </a:ext>
                </a:extLst>
              </a:tr>
              <a:tr h="317119">
                <a:tc>
                  <a:txBody>
                    <a:bodyPr/>
                    <a:lstStyle/>
                    <a:p>
                      <a:r>
                        <a:rPr lang="en-US" dirty="0"/>
                        <a:t>April</a:t>
                      </a:r>
                    </a:p>
                  </a:txBody>
                  <a:tcPr/>
                </a:tc>
                <a:tc>
                  <a:txBody>
                    <a:bodyPr/>
                    <a:lstStyle/>
                    <a:p>
                      <a:pPr algn="ctr"/>
                      <a:r>
                        <a:rPr lang="en-GB" dirty="0"/>
                        <a:t>19</a:t>
                      </a:r>
                      <a:endParaRPr lang="en-US" dirty="0"/>
                    </a:p>
                  </a:txBody>
                  <a:tcPr/>
                </a:tc>
                <a:tc>
                  <a:txBody>
                    <a:bodyPr/>
                    <a:lstStyle/>
                    <a:p>
                      <a:pPr algn="ctr"/>
                      <a:r>
                        <a:rPr lang="en-GB" dirty="0"/>
                        <a:t>11</a:t>
                      </a:r>
                      <a:endParaRPr lang="en-US" dirty="0"/>
                    </a:p>
                  </a:txBody>
                  <a:tcPr/>
                </a:tc>
                <a:tc>
                  <a:txBody>
                    <a:bodyPr/>
                    <a:lstStyle/>
                    <a:p>
                      <a:pPr algn="ctr"/>
                      <a:r>
                        <a:rPr lang="en-GB" dirty="0"/>
                        <a:t>8</a:t>
                      </a:r>
                      <a:endParaRPr lang="en-US" dirty="0"/>
                    </a:p>
                  </a:txBody>
                  <a:tcPr/>
                </a:tc>
                <a:tc>
                  <a:txBody>
                    <a:bodyPr/>
                    <a:lstStyle/>
                    <a:p>
                      <a:pPr algn="ctr"/>
                      <a:r>
                        <a:rPr lang="en-GB" dirty="0"/>
                        <a:t>8</a:t>
                      </a:r>
                      <a:endParaRPr lang="en-US" dirty="0"/>
                    </a:p>
                  </a:txBody>
                  <a:tcPr/>
                </a:tc>
                <a:tc>
                  <a:txBody>
                    <a:bodyPr/>
                    <a:lstStyle/>
                    <a:p>
                      <a:pPr algn="ctr"/>
                      <a:r>
                        <a:rPr lang="en-GB" dirty="0"/>
                        <a:t>35</a:t>
                      </a:r>
                      <a:endParaRPr lang="en-US" dirty="0"/>
                    </a:p>
                  </a:txBody>
                  <a:tcPr/>
                </a:tc>
                <a:tc>
                  <a:txBody>
                    <a:bodyPr/>
                    <a:lstStyle/>
                    <a:p>
                      <a:pPr algn="ctr"/>
                      <a:r>
                        <a:rPr lang="en-GB" b="1" dirty="0"/>
                        <a:t>81</a:t>
                      </a:r>
                      <a:endParaRPr lang="en-US" b="1" dirty="0"/>
                    </a:p>
                  </a:txBody>
                  <a:tcPr/>
                </a:tc>
                <a:extLst>
                  <a:ext uri="{0D108BD9-81ED-4DB2-BD59-A6C34878D82A}">
                    <a16:rowId xmlns:a16="http://schemas.microsoft.com/office/drawing/2014/main" val="4011202927"/>
                  </a:ext>
                </a:extLst>
              </a:tr>
              <a:tr h="332359">
                <a:tc>
                  <a:txBody>
                    <a:bodyPr/>
                    <a:lstStyle/>
                    <a:p>
                      <a:r>
                        <a:rPr lang="en-GB" b="1" dirty="0"/>
                        <a:t>*TOTAL</a:t>
                      </a:r>
                      <a:endParaRPr lang="en-US" b="1" dirty="0"/>
                    </a:p>
                  </a:txBody>
                  <a:tcPr/>
                </a:tc>
                <a:tc>
                  <a:txBody>
                    <a:bodyPr/>
                    <a:lstStyle/>
                    <a:p>
                      <a:pPr algn="ctr"/>
                      <a:r>
                        <a:rPr lang="en-GB" b="1" dirty="0"/>
                        <a:t>635</a:t>
                      </a:r>
                      <a:endParaRPr lang="en-US" b="1" dirty="0"/>
                    </a:p>
                  </a:txBody>
                  <a:tcPr/>
                </a:tc>
                <a:tc>
                  <a:txBody>
                    <a:bodyPr/>
                    <a:lstStyle/>
                    <a:p>
                      <a:pPr algn="ctr"/>
                      <a:r>
                        <a:rPr lang="en-GB" b="1" dirty="0"/>
                        <a:t>332</a:t>
                      </a:r>
                      <a:endParaRPr lang="en-US" b="1" dirty="0"/>
                    </a:p>
                  </a:txBody>
                  <a:tcPr/>
                </a:tc>
                <a:tc>
                  <a:txBody>
                    <a:bodyPr/>
                    <a:lstStyle/>
                    <a:p>
                      <a:pPr algn="ctr"/>
                      <a:r>
                        <a:rPr lang="en-GB" b="1" dirty="0"/>
                        <a:t>352</a:t>
                      </a:r>
                      <a:endParaRPr lang="en-US" b="1" dirty="0"/>
                    </a:p>
                  </a:txBody>
                  <a:tcPr/>
                </a:tc>
                <a:tc>
                  <a:txBody>
                    <a:bodyPr/>
                    <a:lstStyle/>
                    <a:p>
                      <a:pPr algn="ctr"/>
                      <a:r>
                        <a:rPr lang="en-GB" b="1" dirty="0"/>
                        <a:t>144</a:t>
                      </a:r>
                      <a:endParaRPr lang="en-US" b="1" dirty="0"/>
                    </a:p>
                  </a:txBody>
                  <a:tcPr/>
                </a:tc>
                <a:tc>
                  <a:txBody>
                    <a:bodyPr/>
                    <a:lstStyle/>
                    <a:p>
                      <a:pPr algn="ctr"/>
                      <a:r>
                        <a:rPr lang="en-GB" b="1" dirty="0"/>
                        <a:t>1,167</a:t>
                      </a:r>
                      <a:endParaRPr lang="en-US" b="1" dirty="0"/>
                    </a:p>
                  </a:txBody>
                  <a:tcPr/>
                </a:tc>
                <a:tc>
                  <a:txBody>
                    <a:bodyPr/>
                    <a:lstStyle/>
                    <a:p>
                      <a:pPr algn="ctr"/>
                      <a:r>
                        <a:rPr lang="en-GB" b="1" dirty="0"/>
                        <a:t>2,630</a:t>
                      </a:r>
                      <a:endParaRPr lang="en-US" b="1" dirty="0"/>
                    </a:p>
                  </a:txBody>
                  <a:tcPr/>
                </a:tc>
                <a:extLst>
                  <a:ext uri="{0D108BD9-81ED-4DB2-BD59-A6C34878D82A}">
                    <a16:rowId xmlns:a16="http://schemas.microsoft.com/office/drawing/2014/main" val="3211837320"/>
                  </a:ext>
                </a:extLst>
              </a:tr>
            </a:tbl>
          </a:graphicData>
        </a:graphic>
      </p:graphicFrame>
      <p:pic>
        <p:nvPicPr>
          <p:cNvPr id="6" name="Picture 8" descr="Braeburn Arusha - Home | Facebook">
            <a:extLst>
              <a:ext uri="{FF2B5EF4-FFF2-40B4-BE49-F238E27FC236}">
                <a16:creationId xmlns:a16="http://schemas.microsoft.com/office/drawing/2014/main" id="{0EBCCD10-30F1-4E9F-71DC-91AF5AE2FF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87" t="11308" r="26988" b="12860"/>
          <a:stretch/>
        </p:blipFill>
        <p:spPr bwMode="auto">
          <a:xfrm>
            <a:off x="91529" y="182577"/>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6ECDD74F-9CAD-42DA-6797-F57732779E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5062" y="6185972"/>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FBE1963-D752-FBAB-F203-49A62BB20502}"/>
              </a:ext>
            </a:extLst>
          </p:cNvPr>
          <p:cNvSpPr txBox="1"/>
          <p:nvPr/>
        </p:nvSpPr>
        <p:spPr>
          <a:xfrm>
            <a:off x="3505199" y="6185972"/>
            <a:ext cx="5181600" cy="461665"/>
          </a:xfrm>
          <a:prstGeom prst="rect">
            <a:avLst/>
          </a:prstGeom>
          <a:noFill/>
        </p:spPr>
        <p:txBody>
          <a:bodyPr wrap="square" rtlCol="0">
            <a:spAutoFit/>
          </a:bodyPr>
          <a:lstStyle/>
          <a:p>
            <a:r>
              <a:rPr lang="en-GB" sz="2400" dirty="0"/>
              <a:t>*</a:t>
            </a:r>
            <a:r>
              <a:rPr lang="en-GB" sz="2400" i="1" dirty="0"/>
              <a:t>Total since beginning of collections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94125588"/>
              </p:ext>
            </p:extLst>
          </p:nvPr>
        </p:nvGraphicFramePr>
        <p:xfrm>
          <a:off x="1143000" y="1436132"/>
          <a:ext cx="9677400" cy="496466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3"/>
          <p:cNvSpPr txBox="1">
            <a:spLocks/>
          </p:cNvSpPr>
          <p:nvPr/>
        </p:nvSpPr>
        <p:spPr bwMode="auto">
          <a:xfrm>
            <a:off x="1396999" y="381000"/>
            <a:ext cx="9144000" cy="71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5" name="Picture 8" descr="Braeburn Arusha - Home | Facebook">
            <a:extLst>
              <a:ext uri="{FF2B5EF4-FFF2-40B4-BE49-F238E27FC236}">
                <a16:creationId xmlns:a16="http://schemas.microsoft.com/office/drawing/2014/main" id="{C87F8619-DAE2-F188-777D-FC7A9ADBE5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87" t="11308" r="26988" b="12860"/>
          <a:stretch/>
        </p:blipFill>
        <p:spPr bwMode="auto">
          <a:xfrm>
            <a:off x="292547" y="96028"/>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a:extLst>
              <a:ext uri="{FF2B5EF4-FFF2-40B4-BE49-F238E27FC236}">
                <a16:creationId xmlns:a16="http://schemas.microsoft.com/office/drawing/2014/main" id="{BB26196D-F9FC-4D11-D256-2298F69DB6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7430" y="6245744"/>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0"/>
            <a:ext cx="8229600" cy="792162"/>
          </a:xfrm>
        </p:spPr>
        <p:txBody>
          <a:bodyPr>
            <a:normAutofit/>
          </a:bodyPr>
          <a:lstStyle/>
          <a:p>
            <a:r>
              <a:rPr lang="en-US" sz="3600" dirty="0">
                <a:solidFill>
                  <a:schemeClr val="tx1">
                    <a:lumMod val="50000"/>
                    <a:lumOff val="50000"/>
                  </a:schemeClr>
                </a:solidFill>
              </a:rPr>
              <a:t>Recycling Facts</a:t>
            </a:r>
          </a:p>
        </p:txBody>
      </p:sp>
      <p:sp>
        <p:nvSpPr>
          <p:cNvPr id="5" name="Content Placeholder 4"/>
          <p:cNvSpPr>
            <a:spLocks noGrp="1"/>
          </p:cNvSpPr>
          <p:nvPr>
            <p:ph idx="1"/>
          </p:nvPr>
        </p:nvSpPr>
        <p:spPr>
          <a:xfrm>
            <a:off x="1981200" y="838201"/>
            <a:ext cx="9982200" cy="1301795"/>
          </a:xfrm>
        </p:spPr>
        <p:txBody>
          <a:bodyPr>
            <a:noAutofit/>
          </a:bodyPr>
          <a:lstStyle/>
          <a:p>
            <a:pPr marL="0" indent="0">
              <a:buNone/>
            </a:pPr>
            <a:r>
              <a:rPr lang="en-US" sz="1800" dirty="0">
                <a:solidFill>
                  <a:schemeClr val="accent6">
                    <a:lumMod val="50000"/>
                  </a:schemeClr>
                </a:solidFill>
              </a:rPr>
              <a:t>All Cardboard  and white paper went to a local manufacturer that turns it into toilet paper rolls and brown envelopes.</a:t>
            </a:r>
          </a:p>
          <a:p>
            <a:pPr marL="0" indent="0">
              <a:buNone/>
            </a:pPr>
            <a:r>
              <a:rPr lang="en-US" sz="1800" dirty="0">
                <a:solidFill>
                  <a:schemeClr val="accent6">
                    <a:lumMod val="50000"/>
                  </a:schemeClr>
                </a:solidFill>
              </a:rPr>
              <a:t>Paper products omit serious amounts of </a:t>
            </a:r>
            <a:r>
              <a:rPr lang="en-US" sz="1800" u="sng" dirty="0">
                <a:solidFill>
                  <a:schemeClr val="accent6">
                    <a:lumMod val="50000"/>
                  </a:schemeClr>
                </a:solidFill>
              </a:rPr>
              <a:t>methane</a:t>
            </a:r>
            <a:r>
              <a:rPr lang="en-US" sz="1800" dirty="0">
                <a:solidFill>
                  <a:schemeClr val="accent6">
                    <a:lumMod val="50000"/>
                  </a:schemeClr>
                </a:solidFill>
              </a:rPr>
              <a:t> when placed in a landfill to decay.</a:t>
            </a:r>
          </a:p>
          <a:p>
            <a:pPr marL="0" indent="0">
              <a:buNone/>
            </a:pPr>
            <a:endParaRPr lang="en-US" sz="1800" dirty="0">
              <a:solidFill>
                <a:schemeClr val="accent6">
                  <a:lumMod val="50000"/>
                </a:schemeClr>
              </a:solidFill>
            </a:endParaRPr>
          </a:p>
          <a:p>
            <a:pPr marL="0" indent="0">
              <a:buNone/>
            </a:pPr>
            <a:endParaRPr lang="en-US" sz="1600" dirty="0">
              <a:solidFill>
                <a:schemeClr val="accent6">
                  <a:lumMod val="50000"/>
                </a:schemeClr>
              </a:solidFill>
            </a:endParaRPr>
          </a:p>
          <a:p>
            <a:pPr lvl="1"/>
            <a:endParaRPr lang="en-US" sz="1600" dirty="0"/>
          </a:p>
          <a:p>
            <a:pPr lvl="1"/>
            <a:endParaRPr lang="en-US" sz="1600" dirty="0"/>
          </a:p>
        </p:txBody>
      </p:sp>
      <p:pic>
        <p:nvPicPr>
          <p:cNvPr id="7" name="Picture 6" descr="http://www.co.washington.or.us/HHS/SWR/RecycleatHome/images/Flattened-Cardboard_1.jpg"/>
          <p:cNvPicPr/>
          <p:nvPr/>
        </p:nvPicPr>
        <p:blipFill>
          <a:blip r:embed="rId2" cstate="print"/>
          <a:srcRect/>
          <a:stretch>
            <a:fillRect/>
          </a:stretch>
        </p:blipFill>
        <p:spPr bwMode="auto">
          <a:xfrm>
            <a:off x="132522" y="730803"/>
            <a:ext cx="1828800" cy="1133474"/>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433887" y="2294019"/>
            <a:ext cx="1095375" cy="1209675"/>
          </a:xfrm>
          <a:prstGeom prst="rect">
            <a:avLst/>
          </a:prstGeom>
          <a:noFill/>
          <a:ln w="9525">
            <a:noFill/>
            <a:miter lim="800000"/>
            <a:headEnd/>
            <a:tailEnd/>
          </a:ln>
        </p:spPr>
      </p:pic>
      <p:sp>
        <p:nvSpPr>
          <p:cNvPr id="9" name="Content Placeholder 4"/>
          <p:cNvSpPr txBox="1">
            <a:spLocks/>
          </p:cNvSpPr>
          <p:nvPr/>
        </p:nvSpPr>
        <p:spPr>
          <a:xfrm>
            <a:off x="1917011" y="2241510"/>
            <a:ext cx="10278302" cy="1685926"/>
          </a:xfrm>
          <a:prstGeom prst="rect">
            <a:avLst/>
          </a:prstGeom>
        </p:spPr>
        <p:txBody>
          <a:bodyPr vert="horz" lIns="91440" tIns="45720" rIns="91440" bIns="45720" rtlCol="0">
            <a:noAutofit/>
          </a:bodyPr>
          <a:lstStyle/>
          <a:p>
            <a:pPr fontAlgn="auto">
              <a:spcBef>
                <a:spcPts val="1200"/>
              </a:spcBef>
              <a:spcAft>
                <a:spcPts val="0"/>
              </a:spcAft>
              <a:defRPr/>
            </a:pPr>
            <a:r>
              <a:rPr lang="en-US" dirty="0">
                <a:solidFill>
                  <a:srgbClr val="00B0F0"/>
                </a:solidFill>
              </a:rPr>
              <a:t>Plastic bottles are shredded in Dar es Salaam into flakes and then a portion are made into fiber in Tanzania. Others are exported to Europe or South Africa. These are then used to make new plastic bottles, plastic chairs, berry containers or even shirts or jackets.</a:t>
            </a:r>
          </a:p>
          <a:p>
            <a:pPr fontAlgn="auto">
              <a:spcBef>
                <a:spcPts val="1200"/>
              </a:spcBef>
              <a:spcAft>
                <a:spcPts val="0"/>
              </a:spcAft>
              <a:defRPr/>
            </a:pPr>
            <a:r>
              <a:rPr lang="en-US" dirty="0">
                <a:solidFill>
                  <a:srgbClr val="00B0F0"/>
                </a:solidFill>
              </a:rPr>
              <a:t>1 recycled plastic bottle saves enough energy to power a 60-watt light bulb for three hours.</a:t>
            </a:r>
          </a:p>
          <a:p>
            <a:pPr eaLnBrk="1" fontAlgn="auto" hangingPunct="1">
              <a:spcBef>
                <a:spcPct val="20000"/>
              </a:spcBef>
              <a:spcAft>
                <a:spcPts val="0"/>
              </a:spcAft>
              <a:defRPr/>
            </a:pPr>
            <a:endParaRPr lang="en-US" sz="1600" dirty="0">
              <a:solidFill>
                <a:srgbClr val="00B0F0"/>
              </a:solidFill>
              <a:latin typeface="+mn-lt"/>
              <a:ea typeface="+mn-ea"/>
            </a:endParaRPr>
          </a:p>
          <a:p>
            <a:pPr marL="742950" lvl="1" indent="-285750" eaLnBrk="1" fontAlgn="auto" hangingPunct="1">
              <a:spcBef>
                <a:spcPct val="20000"/>
              </a:spcBef>
              <a:spcAft>
                <a:spcPts val="0"/>
              </a:spcAft>
              <a:buFont typeface="Arial" pitchFamily="34" charset="0"/>
              <a:buChar char="–"/>
              <a:defRPr/>
            </a:pPr>
            <a:endParaRPr lang="en-US" sz="1600" dirty="0">
              <a:solidFill>
                <a:srgbClr val="00B0F0"/>
              </a:solidFill>
              <a:latin typeface="+mn-lt"/>
              <a:ea typeface="+mn-ea"/>
            </a:endParaRPr>
          </a:p>
          <a:p>
            <a:pPr marL="742950" lvl="1" indent="-285750" eaLnBrk="1" fontAlgn="auto" hangingPunct="1">
              <a:spcBef>
                <a:spcPct val="20000"/>
              </a:spcBef>
              <a:spcAft>
                <a:spcPts val="0"/>
              </a:spcAft>
              <a:buFont typeface="Arial" pitchFamily="34" charset="0"/>
              <a:buChar char="–"/>
              <a:defRPr/>
            </a:pPr>
            <a:endParaRPr lang="en-US" sz="1600" dirty="0">
              <a:solidFill>
                <a:srgbClr val="00B0F0"/>
              </a:solidFill>
              <a:latin typeface="+mn-lt"/>
              <a:ea typeface="+mn-ea"/>
            </a:endParaRPr>
          </a:p>
        </p:txBody>
      </p:sp>
      <p:sp>
        <p:nvSpPr>
          <p:cNvPr id="2" name="Rectangle 1"/>
          <p:cNvSpPr/>
          <p:nvPr/>
        </p:nvSpPr>
        <p:spPr>
          <a:xfrm>
            <a:off x="1888849" y="4009072"/>
            <a:ext cx="10334625" cy="1200329"/>
          </a:xfrm>
          <a:prstGeom prst="rect">
            <a:avLst/>
          </a:prstGeom>
        </p:spPr>
        <p:txBody>
          <a:bodyPr wrap="square">
            <a:spAutoFit/>
          </a:bodyPr>
          <a:lstStyle/>
          <a:p>
            <a:r>
              <a:rPr lang="en-US" dirty="0">
                <a:solidFill>
                  <a:srgbClr val="FF0000"/>
                </a:solidFill>
              </a:rPr>
              <a:t>Cans went to a local company that will melt it down into new metal products like steel frames and bars</a:t>
            </a:r>
          </a:p>
          <a:p>
            <a:endParaRPr lang="en-US" dirty="0">
              <a:solidFill>
                <a:srgbClr val="FF0000"/>
              </a:solidFill>
            </a:endParaRPr>
          </a:p>
          <a:p>
            <a:r>
              <a:rPr lang="en-US" dirty="0">
                <a:solidFill>
                  <a:srgbClr val="FF0000"/>
                </a:solidFill>
              </a:rPr>
              <a:t>• One recycled can saves enough energy to power a television for 3 hours. </a:t>
            </a:r>
          </a:p>
          <a:p>
            <a:r>
              <a:rPr lang="en-US" dirty="0">
                <a:solidFill>
                  <a:srgbClr val="FF0000"/>
                </a:solidFill>
              </a:rPr>
              <a:t>• Aluminum cans can be recycled and ready to use in just 6 weeks.</a:t>
            </a:r>
          </a:p>
        </p:txBody>
      </p:sp>
      <p:sp>
        <p:nvSpPr>
          <p:cNvPr id="3" name="Rectangle 2"/>
          <p:cNvSpPr/>
          <p:nvPr/>
        </p:nvSpPr>
        <p:spPr>
          <a:xfrm>
            <a:off x="1804987" y="5579455"/>
            <a:ext cx="10334625" cy="923330"/>
          </a:xfrm>
          <a:prstGeom prst="rect">
            <a:avLst/>
          </a:prstGeom>
        </p:spPr>
        <p:txBody>
          <a:bodyPr wrap="square">
            <a:spAutoFit/>
          </a:bodyPr>
          <a:lstStyle/>
          <a:p>
            <a:r>
              <a:rPr lang="en-US" dirty="0">
                <a:solidFill>
                  <a:schemeClr val="accent3">
                    <a:lumMod val="50000"/>
                  </a:schemeClr>
                </a:solidFill>
              </a:rPr>
              <a:t>Glass went to a local manufacturer that crushes the glass and reheats it to make new bottles.</a:t>
            </a:r>
          </a:p>
          <a:p>
            <a:pPr marL="736600" indent="-273050"/>
            <a:r>
              <a:rPr lang="en-US" dirty="0">
                <a:solidFill>
                  <a:schemeClr val="accent3">
                    <a:lumMod val="50000"/>
                  </a:schemeClr>
                </a:solidFill>
              </a:rPr>
              <a:t>•    Glass is 100% recyclable and can be used again and again </a:t>
            </a:r>
          </a:p>
          <a:p>
            <a:pPr marL="736600" indent="-273050"/>
            <a:r>
              <a:rPr lang="en-US" dirty="0">
                <a:solidFill>
                  <a:schemeClr val="accent3">
                    <a:lumMod val="50000"/>
                  </a:schemeClr>
                </a:solidFill>
              </a:rPr>
              <a:t>•    Glass that ends up in landfills will never decompose</a:t>
            </a:r>
          </a:p>
        </p:txBody>
      </p:sp>
      <p:pic>
        <p:nvPicPr>
          <p:cNvPr id="12" name="Picture 2" descr="http://cliparts101.com/files/1/D99971AB6AE7DE0EAC48DF72EA7F498F/Wine_bottl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742" r="30072"/>
          <a:stretch/>
        </p:blipFill>
        <p:spPr bwMode="auto">
          <a:xfrm>
            <a:off x="754963" y="5341563"/>
            <a:ext cx="453224" cy="11566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png.clipart.me/graphics/thumbs/972/aluminum-drink-can_972935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17" y="4009072"/>
            <a:ext cx="673537" cy="105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p:cNvSpPr>
          <p:nvPr>
            <p:ph type="title"/>
          </p:nvPr>
        </p:nvSpPr>
        <p:spPr>
          <a:xfrm>
            <a:off x="1129081" y="7439"/>
            <a:ext cx="9841108" cy="953802"/>
          </a:xfrm>
          <a:prstGeom prst="rect">
            <a:avLst/>
          </a:prstGeom>
        </p:spPr>
        <p:txBody>
          <a:bodyPr/>
          <a:lstStyle>
            <a:lvl1pPr algn="ctr" defTabSz="914400">
              <a:defRPr sz="4000">
                <a:latin typeface="Arial"/>
                <a:ea typeface="Arial"/>
                <a:cs typeface="Arial"/>
                <a:sym typeface="Arial"/>
              </a:defRPr>
            </a:lvl1pPr>
          </a:lstStyle>
          <a:p>
            <a:r>
              <a:rPr lang="en-US" dirty="0"/>
              <a:t>Recyclables – majority locally processed</a:t>
            </a:r>
            <a:endParaRPr dirty="0"/>
          </a:p>
        </p:txBody>
      </p:sp>
      <p:pic>
        <p:nvPicPr>
          <p:cNvPr id="412" name="image49.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1811" y="934180"/>
            <a:ext cx="1513528" cy="1437851"/>
          </a:xfrm>
          <a:prstGeom prst="rect">
            <a:avLst/>
          </a:prstGeom>
          <a:ln w="12700">
            <a:miter lim="400000"/>
          </a:ln>
        </p:spPr>
      </p:pic>
      <p:sp>
        <p:nvSpPr>
          <p:cNvPr id="413" name="Shape 413"/>
          <p:cNvSpPr/>
          <p:nvPr/>
        </p:nvSpPr>
        <p:spPr>
          <a:xfrm>
            <a:off x="3099980" y="1256773"/>
            <a:ext cx="256938"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600"/>
            </a:lvl1pPr>
          </a:lstStyle>
          <a:p>
            <a:r>
              <a:rPr dirty="0"/>
              <a:t>=</a:t>
            </a:r>
          </a:p>
        </p:txBody>
      </p:sp>
      <p:pic>
        <p:nvPicPr>
          <p:cNvPr id="414" name="image50.jpeg" descr="http://www.recycle-direct.com/images/cardboard.jpg"/>
          <p:cNvPicPr>
            <a:picLocks noChangeAspect="1"/>
          </p:cNvPicPr>
          <p:nvPr/>
        </p:nvPicPr>
        <p:blipFill>
          <a:blip r:embed="rId3"/>
          <a:stretch>
            <a:fillRect/>
          </a:stretch>
        </p:blipFill>
        <p:spPr>
          <a:xfrm>
            <a:off x="821519" y="2413892"/>
            <a:ext cx="2050084" cy="1591682"/>
          </a:xfrm>
          <a:prstGeom prst="rect">
            <a:avLst/>
          </a:prstGeom>
          <a:ln w="12700">
            <a:miter lim="400000"/>
          </a:ln>
        </p:spPr>
      </p:pic>
      <p:sp>
        <p:nvSpPr>
          <p:cNvPr id="415" name="Shape 415"/>
          <p:cNvSpPr/>
          <p:nvPr/>
        </p:nvSpPr>
        <p:spPr>
          <a:xfrm>
            <a:off x="3099980" y="2815895"/>
            <a:ext cx="256938"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600"/>
            </a:lvl1pPr>
          </a:lstStyle>
          <a:p>
            <a:r>
              <a:rPr dirty="0"/>
              <a:t>=</a:t>
            </a:r>
          </a:p>
        </p:txBody>
      </p:sp>
      <p:pic>
        <p:nvPicPr>
          <p:cNvPr id="416" name="image51.jpeg" descr="http://www.deq.mt.gov/Recycle/images/Bottles.jpg"/>
          <p:cNvPicPr>
            <a:picLocks noChangeAspect="1"/>
          </p:cNvPicPr>
          <p:nvPr/>
        </p:nvPicPr>
        <p:blipFill>
          <a:blip r:embed="rId4"/>
          <a:stretch>
            <a:fillRect/>
          </a:stretch>
        </p:blipFill>
        <p:spPr>
          <a:xfrm>
            <a:off x="7130250" y="2226387"/>
            <a:ext cx="1535204" cy="1269791"/>
          </a:xfrm>
          <a:prstGeom prst="rect">
            <a:avLst/>
          </a:prstGeom>
          <a:ln w="12700">
            <a:miter lim="400000"/>
          </a:ln>
        </p:spPr>
      </p:pic>
      <p:pic>
        <p:nvPicPr>
          <p:cNvPr id="417" name="image51.jpeg" descr="http://www.deq.mt.gov/Recycle/images/Bottles.jpg"/>
          <p:cNvPicPr>
            <a:picLocks noChangeAspect="1"/>
          </p:cNvPicPr>
          <p:nvPr/>
        </p:nvPicPr>
        <p:blipFill>
          <a:blip r:embed="rId4"/>
          <a:stretch>
            <a:fillRect/>
          </a:stretch>
        </p:blipFill>
        <p:spPr>
          <a:xfrm>
            <a:off x="9457850" y="2320462"/>
            <a:ext cx="1411266" cy="1167281"/>
          </a:xfrm>
          <a:prstGeom prst="rect">
            <a:avLst/>
          </a:prstGeom>
          <a:ln w="12700">
            <a:miter lim="400000"/>
          </a:ln>
        </p:spPr>
      </p:pic>
      <p:sp>
        <p:nvSpPr>
          <p:cNvPr id="418" name="Shape 418"/>
          <p:cNvSpPr/>
          <p:nvPr/>
        </p:nvSpPr>
        <p:spPr>
          <a:xfrm>
            <a:off x="8893510" y="2536075"/>
            <a:ext cx="256938"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600"/>
            </a:lvl1pPr>
          </a:lstStyle>
          <a:p>
            <a:r>
              <a:t>=</a:t>
            </a:r>
          </a:p>
        </p:txBody>
      </p:sp>
      <p:sp>
        <p:nvSpPr>
          <p:cNvPr id="419" name="Shape 419"/>
          <p:cNvSpPr/>
          <p:nvPr/>
        </p:nvSpPr>
        <p:spPr>
          <a:xfrm>
            <a:off x="8867631" y="1219947"/>
            <a:ext cx="256939"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600"/>
            </a:lvl1pPr>
          </a:lstStyle>
          <a:p>
            <a:r>
              <a:t>=</a:t>
            </a:r>
          </a:p>
        </p:txBody>
      </p:sp>
      <p:pic>
        <p:nvPicPr>
          <p:cNvPr id="422" name="image52.jpeg" descr="http://readynutrition.com/wp-content/uploads/2009/10/Toilet-paper.jpg"/>
          <p:cNvPicPr>
            <a:picLocks noChangeAspect="1"/>
          </p:cNvPicPr>
          <p:nvPr/>
        </p:nvPicPr>
        <p:blipFill>
          <a:blip r:embed="rId5"/>
          <a:stretch>
            <a:fillRect/>
          </a:stretch>
        </p:blipFill>
        <p:spPr>
          <a:xfrm>
            <a:off x="3842574" y="1030082"/>
            <a:ext cx="1246049" cy="1246049"/>
          </a:xfrm>
          <a:prstGeom prst="rect">
            <a:avLst/>
          </a:prstGeom>
          <a:ln w="12700">
            <a:miter lim="400000"/>
          </a:ln>
        </p:spPr>
      </p:pic>
      <p:pic>
        <p:nvPicPr>
          <p:cNvPr id="423" name="image53.jpeg" descr="https://encrypted-tbn0.gstatic.com/images?q=tbn:ANd9GcSoCh3_RltEtIAwEUWu7XMuZv5sD_VI46O_Ul1qc0nCUGNmSlhMeg"/>
          <p:cNvPicPr>
            <a:picLocks noChangeAspect="1"/>
          </p:cNvPicPr>
          <p:nvPr/>
        </p:nvPicPr>
        <p:blipFill>
          <a:blip r:embed="rId6"/>
          <a:stretch>
            <a:fillRect/>
          </a:stretch>
        </p:blipFill>
        <p:spPr>
          <a:xfrm rot="983821">
            <a:off x="3616696" y="2436485"/>
            <a:ext cx="1639633" cy="1186252"/>
          </a:xfrm>
          <a:prstGeom prst="rect">
            <a:avLst/>
          </a:prstGeom>
          <a:ln w="12700">
            <a:miter lim="400000"/>
          </a:ln>
        </p:spPr>
      </p:pic>
      <p:pic>
        <p:nvPicPr>
          <p:cNvPr id="424" name="image5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28902" y="927213"/>
            <a:ext cx="1577984" cy="1271420"/>
          </a:xfrm>
          <a:prstGeom prst="rect">
            <a:avLst/>
          </a:prstGeom>
          <a:ln w="12700">
            <a:miter lim="400000"/>
          </a:ln>
        </p:spPr>
      </p:pic>
      <p:pic>
        <p:nvPicPr>
          <p:cNvPr id="426" name="image46.jpeg" descr="https://encrypted-tbn0.gstatic.com/images?q=tbn:ANd9GcTyU3tKJRI6PuyIY2r4Stuicb7ELl11915iH6eyV--xsRjKo7_dLw"/>
          <p:cNvPicPr>
            <a:picLocks noChangeAspect="1"/>
          </p:cNvPicPr>
          <p:nvPr/>
        </p:nvPicPr>
        <p:blipFill>
          <a:blip r:embed="rId8"/>
          <a:stretch>
            <a:fillRect/>
          </a:stretch>
        </p:blipFill>
        <p:spPr>
          <a:xfrm>
            <a:off x="9365925" y="1002514"/>
            <a:ext cx="1513528" cy="1206273"/>
          </a:xfrm>
          <a:prstGeom prst="rect">
            <a:avLst/>
          </a:prstGeom>
          <a:ln w="12700">
            <a:miter lim="400000"/>
          </a:ln>
        </p:spPr>
      </p:pic>
      <p:pic>
        <p:nvPicPr>
          <p:cNvPr id="6" name="Picture 2" descr="HDPE Plastic Recycling - How is HDPE Recycled?">
            <a:extLst>
              <a:ext uri="{FF2B5EF4-FFF2-40B4-BE49-F238E27FC236}">
                <a16:creationId xmlns:a16="http://schemas.microsoft.com/office/drawing/2014/main" id="{926C6D67-1087-CC64-D3C8-43E5D15BC36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9812" y="3936216"/>
            <a:ext cx="1513528" cy="1224775"/>
          </a:xfrm>
          <a:prstGeom prst="rect">
            <a:avLst/>
          </a:prstGeom>
          <a:noFill/>
          <a:extLst>
            <a:ext uri="{909E8E84-426E-40DD-AFC4-6F175D3DCCD1}">
              <a14:hiddenFill xmlns:a14="http://schemas.microsoft.com/office/drawing/2010/main">
                <a:solidFill>
                  <a:srgbClr val="FFFFFF"/>
                </a:solidFill>
              </a14:hiddenFill>
            </a:ext>
          </a:extLst>
        </p:spPr>
      </p:pic>
      <p:sp>
        <p:nvSpPr>
          <p:cNvPr id="9" name="Shape 419">
            <a:extLst>
              <a:ext uri="{FF2B5EF4-FFF2-40B4-BE49-F238E27FC236}">
                <a16:creationId xmlns:a16="http://schemas.microsoft.com/office/drawing/2014/main" id="{238F7CE7-E56A-B4B5-2A93-E7DB38892885}"/>
              </a:ext>
            </a:extLst>
          </p:cNvPr>
          <p:cNvSpPr/>
          <p:nvPr/>
        </p:nvSpPr>
        <p:spPr>
          <a:xfrm>
            <a:off x="3102837" y="4225439"/>
            <a:ext cx="256939"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600"/>
            </a:lvl1pPr>
          </a:lstStyle>
          <a:p>
            <a:r>
              <a:rPr dirty="0"/>
              <a:t>=</a:t>
            </a:r>
          </a:p>
        </p:txBody>
      </p:sp>
      <p:pic>
        <p:nvPicPr>
          <p:cNvPr id="1028" name="Picture 4" descr="Plastic Bottle Packaging Suppliers Australia | Quality Blow Moulders">
            <a:extLst>
              <a:ext uri="{FF2B5EF4-FFF2-40B4-BE49-F238E27FC236}">
                <a16:creationId xmlns:a16="http://schemas.microsoft.com/office/drawing/2014/main" id="{4A47565A-49AD-F4FF-BF50-66FB548038B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1525" y="4047435"/>
            <a:ext cx="2528757" cy="128966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43.jpeg" descr="http://www.wasteplan.co.tz/sites/default/files/PET%20image1.jpg">
            <a:extLst>
              <a:ext uri="{FF2B5EF4-FFF2-40B4-BE49-F238E27FC236}">
                <a16:creationId xmlns:a16="http://schemas.microsoft.com/office/drawing/2014/main" id="{7F719D09-3065-5003-546E-F81D5CBF00A1}"/>
              </a:ext>
            </a:extLst>
          </p:cNvPr>
          <p:cNvPicPr>
            <a:picLocks noChangeAspect="1"/>
          </p:cNvPicPr>
          <p:nvPr/>
        </p:nvPicPr>
        <p:blipFill>
          <a:blip r:embed="rId11"/>
          <a:stretch>
            <a:fillRect/>
          </a:stretch>
        </p:blipFill>
        <p:spPr>
          <a:xfrm>
            <a:off x="1357426" y="5287132"/>
            <a:ext cx="1209737" cy="1546588"/>
          </a:xfrm>
          <a:prstGeom prst="rect">
            <a:avLst/>
          </a:prstGeom>
          <a:ln w="12700">
            <a:miter lim="400000"/>
          </a:ln>
        </p:spPr>
      </p:pic>
      <p:sp>
        <p:nvSpPr>
          <p:cNvPr id="11" name="Shape 421">
            <a:extLst>
              <a:ext uri="{FF2B5EF4-FFF2-40B4-BE49-F238E27FC236}">
                <a16:creationId xmlns:a16="http://schemas.microsoft.com/office/drawing/2014/main" id="{14CE2190-7809-2DCA-9856-3A7413A9465E}"/>
              </a:ext>
            </a:extLst>
          </p:cNvPr>
          <p:cNvSpPr/>
          <p:nvPr/>
        </p:nvSpPr>
        <p:spPr>
          <a:xfrm>
            <a:off x="3099980" y="5722744"/>
            <a:ext cx="277908"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600"/>
            </a:lvl1pPr>
          </a:lstStyle>
          <a:p>
            <a:r>
              <a:rPr dirty="0"/>
              <a:t>=</a:t>
            </a:r>
          </a:p>
        </p:txBody>
      </p:sp>
      <p:pic>
        <p:nvPicPr>
          <p:cNvPr id="12" name="Picture 2" descr="White Pet Bottles Recycled Polyester Fiber Suppliers or White Pet Bottles  Recycled Polyester Fiber Importers. - Alietc.com">
            <a:extLst>
              <a:ext uri="{FF2B5EF4-FFF2-40B4-BE49-F238E27FC236}">
                <a16:creationId xmlns:a16="http://schemas.microsoft.com/office/drawing/2014/main" id="{487653E5-718A-CF17-6630-F80B092D6AF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8201" r="11371"/>
          <a:stretch/>
        </p:blipFill>
        <p:spPr bwMode="auto">
          <a:xfrm>
            <a:off x="3755283" y="5458226"/>
            <a:ext cx="1595988" cy="12219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990B596-0819-2844-7107-0471F0DEB3A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a:off x="6928902" y="3830041"/>
            <a:ext cx="1664551" cy="1228993"/>
          </a:xfrm>
          <a:prstGeom prst="rect">
            <a:avLst/>
          </a:prstGeom>
        </p:spPr>
      </p:pic>
      <p:sp>
        <p:nvSpPr>
          <p:cNvPr id="15" name="Shape 421">
            <a:extLst>
              <a:ext uri="{FF2B5EF4-FFF2-40B4-BE49-F238E27FC236}">
                <a16:creationId xmlns:a16="http://schemas.microsoft.com/office/drawing/2014/main" id="{13CDE56D-C3AF-9245-1CCD-00D2626E4CE2}"/>
              </a:ext>
            </a:extLst>
          </p:cNvPr>
          <p:cNvSpPr/>
          <p:nvPr/>
        </p:nvSpPr>
        <p:spPr>
          <a:xfrm>
            <a:off x="8880938" y="4128749"/>
            <a:ext cx="277908"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600"/>
            </a:lvl1pPr>
          </a:lstStyle>
          <a:p>
            <a:r>
              <a:rPr dirty="0"/>
              <a:t>=</a:t>
            </a:r>
          </a:p>
        </p:txBody>
      </p:sp>
      <p:pic>
        <p:nvPicPr>
          <p:cNvPr id="16" name="Picture 2" descr="Picture 2">
            <a:extLst>
              <a:ext uri="{FF2B5EF4-FFF2-40B4-BE49-F238E27FC236}">
                <a16:creationId xmlns:a16="http://schemas.microsoft.com/office/drawing/2014/main" id="{9FE9DED2-652C-2578-92D0-E2203ABEA374}"/>
              </a:ext>
            </a:extLst>
          </p:cNvPr>
          <p:cNvPicPr>
            <a:picLocks noChangeAspect="1"/>
          </p:cNvPicPr>
          <p:nvPr/>
        </p:nvPicPr>
        <p:blipFill rotWithShape="1">
          <a:blip r:embed="rId14"/>
          <a:srcRect l="16693"/>
          <a:stretch/>
        </p:blipFill>
        <p:spPr>
          <a:xfrm rot="5400000">
            <a:off x="9601204" y="3789089"/>
            <a:ext cx="1440884" cy="1297198"/>
          </a:xfrm>
          <a:prstGeom prst="rect">
            <a:avLst/>
          </a:prstGeom>
          <a:ln w="12700">
            <a:miter lim="400000"/>
          </a:ln>
        </p:spPr>
      </p:pic>
      <p:pic>
        <p:nvPicPr>
          <p:cNvPr id="2" name="Picture 1">
            <a:extLst>
              <a:ext uri="{FF2B5EF4-FFF2-40B4-BE49-F238E27FC236}">
                <a16:creationId xmlns:a16="http://schemas.microsoft.com/office/drawing/2014/main" id="{D1F5ACD8-43B5-5B8D-2454-7B9DEA936033}"/>
              </a:ext>
            </a:extLst>
          </p:cNvPr>
          <p:cNvPicPr/>
          <p:nvPr/>
        </p:nvPicPr>
        <p:blipFill>
          <a:blip r:embed="rId15" cstate="email">
            <a:extLst>
              <a:ext uri="{28A0092B-C50C-407E-A947-70E740481C1C}">
                <a14:useLocalDpi xmlns:a14="http://schemas.microsoft.com/office/drawing/2010/main"/>
              </a:ext>
            </a:extLst>
          </a:blip>
          <a:srcRect t="7655" b="3715"/>
          <a:stretch>
            <a:fillRect/>
          </a:stretch>
        </p:blipFill>
        <p:spPr bwMode="auto">
          <a:xfrm>
            <a:off x="7210330" y="5287133"/>
            <a:ext cx="1383123" cy="1440884"/>
          </a:xfrm>
          <a:prstGeom prst="rect">
            <a:avLst/>
          </a:prstGeom>
          <a:noFill/>
          <a:ln w="9525">
            <a:noFill/>
            <a:miter lim="800000"/>
            <a:headEnd/>
            <a:tailEnd/>
          </a:ln>
        </p:spPr>
      </p:pic>
      <p:sp>
        <p:nvSpPr>
          <p:cNvPr id="3" name="Shape 421">
            <a:extLst>
              <a:ext uri="{FF2B5EF4-FFF2-40B4-BE49-F238E27FC236}">
                <a16:creationId xmlns:a16="http://schemas.microsoft.com/office/drawing/2014/main" id="{5C8254A5-1AD0-750A-4C31-7190FC310F12}"/>
              </a:ext>
            </a:extLst>
          </p:cNvPr>
          <p:cNvSpPr/>
          <p:nvPr/>
        </p:nvSpPr>
        <p:spPr>
          <a:xfrm>
            <a:off x="8846662" y="5638195"/>
            <a:ext cx="277908" cy="64632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600"/>
            </a:lvl1pPr>
          </a:lstStyle>
          <a:p>
            <a:r>
              <a:rPr dirty="0"/>
              <a:t>=</a:t>
            </a:r>
          </a:p>
        </p:txBody>
      </p:sp>
      <p:pic>
        <p:nvPicPr>
          <p:cNvPr id="1026" name="Picture 2" descr="r1-1">
            <a:extLst>
              <a:ext uri="{FF2B5EF4-FFF2-40B4-BE49-F238E27FC236}">
                <a16:creationId xmlns:a16="http://schemas.microsoft.com/office/drawing/2014/main" id="{CE9E2380-A1B0-34AA-4C72-D8DC7D58D893}"/>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22093" r="62708" b="24909"/>
          <a:stretch/>
        </p:blipFill>
        <p:spPr bwMode="auto">
          <a:xfrm>
            <a:off x="9418761" y="5218117"/>
            <a:ext cx="1458855" cy="13832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0A0642F2-2B54-D3D6-89A8-10F4BD93FF23}"/>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970189" y="6217486"/>
            <a:ext cx="1034160" cy="47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58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4"/>
            <a:ext cx="8229600" cy="792163"/>
          </a:xfrm>
        </p:spPr>
        <p:txBody>
          <a:bodyPr>
            <a:normAutofit/>
          </a:bodyPr>
          <a:lstStyle/>
          <a:p>
            <a:pPr algn="ctr"/>
            <a:r>
              <a:rPr lang="en-US" sz="3600" dirty="0">
                <a:solidFill>
                  <a:schemeClr val="tx1">
                    <a:lumMod val="50000"/>
                    <a:lumOff val="50000"/>
                  </a:schemeClr>
                </a:solidFill>
              </a:rPr>
              <a:t>Recycling Impact</a:t>
            </a:r>
          </a:p>
        </p:txBody>
      </p:sp>
      <p:sp>
        <p:nvSpPr>
          <p:cNvPr id="5" name="Content Placeholder 4"/>
          <p:cNvSpPr>
            <a:spLocks noGrp="1"/>
          </p:cNvSpPr>
          <p:nvPr>
            <p:ph idx="1"/>
          </p:nvPr>
        </p:nvSpPr>
        <p:spPr>
          <a:xfrm>
            <a:off x="1561322" y="685801"/>
            <a:ext cx="9144000" cy="376755"/>
          </a:xfrm>
        </p:spPr>
        <p:txBody>
          <a:bodyPr>
            <a:noAutofit/>
          </a:bodyPr>
          <a:lstStyle/>
          <a:p>
            <a:pPr marL="0" lvl="1" indent="0" algn="ctr">
              <a:buNone/>
            </a:pPr>
            <a:r>
              <a:rPr lang="en-US" sz="1800" dirty="0"/>
              <a:t>Since becoming a Recycler in May 2022 Braeburn has recycled </a:t>
            </a:r>
            <a:r>
              <a:rPr lang="en-US" sz="1800" b="1" dirty="0">
                <a:latin typeface="Calibri" panose="020F0502020204030204" pitchFamily="34" charset="0"/>
              </a:rPr>
              <a:t>2,630 </a:t>
            </a:r>
            <a:r>
              <a:rPr lang="en-US" sz="1800" dirty="0">
                <a:latin typeface="Calibri" panose="020F0502020204030204" pitchFamily="34" charset="0"/>
              </a:rPr>
              <a:t>k</a:t>
            </a:r>
            <a:r>
              <a:rPr lang="en-US" sz="1800" dirty="0"/>
              <a:t>gs of waste!</a:t>
            </a:r>
          </a:p>
        </p:txBody>
      </p:sp>
      <p:pic>
        <p:nvPicPr>
          <p:cNvPr id="8" name="Picture 2"/>
          <p:cNvPicPr>
            <a:picLocks noChangeAspect="1" noChangeArrowheads="1"/>
          </p:cNvPicPr>
          <p:nvPr/>
        </p:nvPicPr>
        <p:blipFill rotWithShape="1">
          <a:blip r:embed="rId3" cstate="print"/>
          <a:srcRect b="11508"/>
          <a:stretch/>
        </p:blipFill>
        <p:spPr bwMode="auto">
          <a:xfrm>
            <a:off x="1217889" y="1051172"/>
            <a:ext cx="927099" cy="906013"/>
          </a:xfrm>
          <a:prstGeom prst="rect">
            <a:avLst/>
          </a:prstGeom>
          <a:noFill/>
          <a:ln w="9525">
            <a:noFill/>
            <a:miter lim="800000"/>
            <a:headEnd/>
            <a:tailEnd/>
          </a:ln>
        </p:spPr>
      </p:pic>
      <p:sp>
        <p:nvSpPr>
          <p:cNvPr id="9" name="Content Placeholder 4"/>
          <p:cNvSpPr txBox="1">
            <a:spLocks/>
          </p:cNvSpPr>
          <p:nvPr/>
        </p:nvSpPr>
        <p:spPr>
          <a:xfrm>
            <a:off x="2365127" y="1257479"/>
            <a:ext cx="7845673" cy="428152"/>
          </a:xfrm>
          <a:prstGeom prst="rect">
            <a:avLst/>
          </a:prstGeom>
        </p:spPr>
        <p:txBody>
          <a:bodyPr vert="horz" lIns="91440" tIns="45720" rIns="91440" bIns="45720" rtlCol="0">
            <a:noAutofit/>
          </a:bodyPr>
          <a:lstStyle/>
          <a:p>
            <a:pPr>
              <a:spcBef>
                <a:spcPct val="20000"/>
              </a:spcBef>
              <a:defRPr/>
            </a:pPr>
            <a:r>
              <a:rPr lang="en-US" dirty="0">
                <a:solidFill>
                  <a:srgbClr val="00B0F0"/>
                </a:solidFill>
              </a:rPr>
              <a:t>Recycling the equivalent of </a:t>
            </a:r>
            <a:r>
              <a:rPr lang="en-US" u="sng" dirty="0">
                <a:solidFill>
                  <a:srgbClr val="00B0F0"/>
                </a:solidFill>
              </a:rPr>
              <a:t>12,138 </a:t>
            </a:r>
            <a:r>
              <a:rPr lang="en-US" dirty="0">
                <a:solidFill>
                  <a:srgbClr val="00B0F0"/>
                </a:solidFill>
              </a:rPr>
              <a:t>one-liter plastic bottles</a:t>
            </a:r>
          </a:p>
        </p:txBody>
      </p:sp>
      <p:sp>
        <p:nvSpPr>
          <p:cNvPr id="24" name="Rectangle 23"/>
          <p:cNvSpPr/>
          <p:nvPr/>
        </p:nvSpPr>
        <p:spPr>
          <a:xfrm>
            <a:off x="3505200" y="3085429"/>
            <a:ext cx="6705600" cy="369332"/>
          </a:xfrm>
          <a:prstGeom prst="rect">
            <a:avLst/>
          </a:prstGeom>
        </p:spPr>
        <p:txBody>
          <a:bodyPr wrap="square">
            <a:spAutoFit/>
          </a:bodyPr>
          <a:lstStyle/>
          <a:p>
            <a:r>
              <a:rPr lang="en-US" dirty="0">
                <a:solidFill>
                  <a:srgbClr val="996633"/>
                </a:solidFill>
              </a:rPr>
              <a:t>Recycling of white paper and cardboard has saved </a:t>
            </a:r>
            <a:r>
              <a:rPr lang="en-US" b="1" u="sng" dirty="0">
                <a:solidFill>
                  <a:srgbClr val="996633"/>
                </a:solidFill>
              </a:rPr>
              <a:t>16 </a:t>
            </a:r>
            <a:r>
              <a:rPr lang="en-US" dirty="0">
                <a:solidFill>
                  <a:srgbClr val="996633"/>
                </a:solidFill>
              </a:rPr>
              <a:t>trees!</a:t>
            </a:r>
          </a:p>
        </p:txBody>
      </p:sp>
      <p:sp>
        <p:nvSpPr>
          <p:cNvPr id="27" name="Rectangle 26">
            <a:extLst>
              <a:ext uri="{FF2B5EF4-FFF2-40B4-BE49-F238E27FC236}">
                <a16:creationId xmlns:a16="http://schemas.microsoft.com/office/drawing/2014/main" id="{3CCFCD14-A82D-4099-A6C4-389B1C894730}"/>
              </a:ext>
            </a:extLst>
          </p:cNvPr>
          <p:cNvSpPr/>
          <p:nvPr/>
        </p:nvSpPr>
        <p:spPr>
          <a:xfrm>
            <a:off x="2447915" y="2375238"/>
            <a:ext cx="7162800" cy="369332"/>
          </a:xfrm>
          <a:prstGeom prst="rect">
            <a:avLst/>
          </a:prstGeom>
        </p:spPr>
        <p:txBody>
          <a:bodyPr wrap="square">
            <a:spAutoFit/>
          </a:bodyPr>
          <a:lstStyle/>
          <a:p>
            <a:r>
              <a:rPr lang="en-US" dirty="0">
                <a:solidFill>
                  <a:srgbClr val="FF0000"/>
                </a:solidFill>
              </a:rPr>
              <a:t>Recycling the equivalent of over </a:t>
            </a:r>
            <a:r>
              <a:rPr lang="en-US" u="sng" dirty="0">
                <a:solidFill>
                  <a:srgbClr val="FF0000"/>
                </a:solidFill>
              </a:rPr>
              <a:t>4,114 </a:t>
            </a:r>
            <a:r>
              <a:rPr lang="en-US" dirty="0">
                <a:solidFill>
                  <a:srgbClr val="FF0000"/>
                </a:solidFill>
              </a:rPr>
              <a:t>cans</a:t>
            </a:r>
          </a:p>
        </p:txBody>
      </p:sp>
      <p:pic>
        <p:nvPicPr>
          <p:cNvPr id="28" name="Picture 4" descr="http://png.clipart.me/graphics/thumbs/972/aluminum-drink-can_97293563.jpg">
            <a:extLst>
              <a:ext uri="{FF2B5EF4-FFF2-40B4-BE49-F238E27FC236}">
                <a16:creationId xmlns:a16="http://schemas.microsoft.com/office/drawing/2014/main" id="{7EF22800-2262-4785-A3B9-C3FD009BB8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759" y="2212266"/>
            <a:ext cx="671121" cy="8885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1BB49BDA-3FBC-44D5-A583-34353938F5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33" t="13217" r="35651" b="11783"/>
          <a:stretch/>
        </p:blipFill>
        <p:spPr>
          <a:xfrm>
            <a:off x="1095326" y="3450165"/>
            <a:ext cx="831261" cy="942413"/>
          </a:xfrm>
          <a:prstGeom prst="rect">
            <a:avLst/>
          </a:prstGeom>
        </p:spPr>
      </p:pic>
      <p:sp>
        <p:nvSpPr>
          <p:cNvPr id="30" name="Rectangle 29">
            <a:extLst>
              <a:ext uri="{FF2B5EF4-FFF2-40B4-BE49-F238E27FC236}">
                <a16:creationId xmlns:a16="http://schemas.microsoft.com/office/drawing/2014/main" id="{22043D54-BFC8-4083-B723-EE7672D15D99}"/>
              </a:ext>
            </a:extLst>
          </p:cNvPr>
          <p:cNvSpPr/>
          <p:nvPr/>
        </p:nvSpPr>
        <p:spPr>
          <a:xfrm>
            <a:off x="2144988" y="3705787"/>
            <a:ext cx="6705600" cy="369332"/>
          </a:xfrm>
          <a:prstGeom prst="rect">
            <a:avLst/>
          </a:prstGeom>
        </p:spPr>
        <p:txBody>
          <a:bodyPr wrap="square">
            <a:spAutoFit/>
          </a:bodyPr>
          <a:lstStyle/>
          <a:p>
            <a:r>
              <a:rPr lang="en-US" dirty="0">
                <a:solidFill>
                  <a:schemeClr val="tx1"/>
                </a:solidFill>
              </a:rPr>
              <a:t>Recycling plastic has saved the equivalent of </a:t>
            </a:r>
            <a:r>
              <a:rPr lang="en-US" b="1" u="sng" dirty="0">
                <a:solidFill>
                  <a:schemeClr val="tx1"/>
                </a:solidFill>
              </a:rPr>
              <a:t>22</a:t>
            </a:r>
            <a:r>
              <a:rPr lang="en-US" b="1" u="sng" dirty="0"/>
              <a:t> </a:t>
            </a:r>
            <a:r>
              <a:rPr lang="en-US" dirty="0">
                <a:solidFill>
                  <a:schemeClr val="tx1"/>
                </a:solidFill>
              </a:rPr>
              <a:t>barrels of oil</a:t>
            </a:r>
          </a:p>
        </p:txBody>
      </p:sp>
      <p:sp>
        <p:nvSpPr>
          <p:cNvPr id="31" name="Rectangle 30">
            <a:extLst>
              <a:ext uri="{FF2B5EF4-FFF2-40B4-BE49-F238E27FC236}">
                <a16:creationId xmlns:a16="http://schemas.microsoft.com/office/drawing/2014/main" id="{4035EBC0-AFCE-4795-BE4E-AC56869AD6DA}"/>
              </a:ext>
            </a:extLst>
          </p:cNvPr>
          <p:cNvSpPr/>
          <p:nvPr/>
        </p:nvSpPr>
        <p:spPr>
          <a:xfrm>
            <a:off x="3559813" y="4337944"/>
            <a:ext cx="6705600" cy="369332"/>
          </a:xfrm>
          <a:prstGeom prst="rect">
            <a:avLst/>
          </a:prstGeom>
        </p:spPr>
        <p:txBody>
          <a:bodyPr wrap="square">
            <a:spAutoFit/>
          </a:bodyPr>
          <a:lstStyle/>
          <a:p>
            <a:r>
              <a:rPr lang="en-US" dirty="0">
                <a:solidFill>
                  <a:srgbClr val="FFC000"/>
                </a:solidFill>
              </a:rPr>
              <a:t>Recycling has saved the equivalent of 8 tons of CO</a:t>
            </a:r>
            <a:r>
              <a:rPr lang="en-US" baseline="-25000" dirty="0">
                <a:solidFill>
                  <a:srgbClr val="FFC000"/>
                </a:solidFill>
              </a:rPr>
              <a:t>2</a:t>
            </a:r>
          </a:p>
        </p:txBody>
      </p:sp>
      <p:pic>
        <p:nvPicPr>
          <p:cNvPr id="32" name="Picture 2" descr="What is a carbon footprint? | Carbon Footprint Calculator">
            <a:extLst>
              <a:ext uri="{FF2B5EF4-FFF2-40B4-BE49-F238E27FC236}">
                <a16:creationId xmlns:a16="http://schemas.microsoft.com/office/drawing/2014/main" id="{AC6F0694-631F-4F00-8E88-5EE3C0060443}"/>
              </a:ext>
            </a:extLst>
          </p:cNvPr>
          <p:cNvPicPr>
            <a:picLocks noChangeAspect="1" noChangeArrowheads="1"/>
          </p:cNvPicPr>
          <p:nvPr/>
        </p:nvPicPr>
        <p:blipFill rotWithShape="1">
          <a:blip r:embed="rId6">
            <a:duotone>
              <a:schemeClr val="accent4">
                <a:shade val="45000"/>
                <a:satMod val="135000"/>
              </a:schemeClr>
              <a:prstClr val="white"/>
            </a:duotone>
            <a:extLst>
              <a:ext uri="{28A0092B-C50C-407E-A947-70E740481C1C}">
                <a14:useLocalDpi xmlns:a14="http://schemas.microsoft.com/office/drawing/2010/main" val="0"/>
              </a:ext>
            </a:extLst>
          </a:blip>
          <a:srcRect l="30051" t="16423" r="30964"/>
          <a:stretch/>
        </p:blipFill>
        <p:spPr bwMode="auto">
          <a:xfrm>
            <a:off x="2706333" y="4148821"/>
            <a:ext cx="927099" cy="98133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encrypted-tbn1.gstatic.com/images?q=tbn:ANd9GcRpZs2AdlUIe0l7XcuXeBJLb2fCm3hOfPuTYz3K9yj4vq7GVh2a">
            <a:extLst>
              <a:ext uri="{FF2B5EF4-FFF2-40B4-BE49-F238E27FC236}">
                <a16:creationId xmlns:a16="http://schemas.microsoft.com/office/drawing/2014/main" id="{8C726E83-7B7A-4B3C-9C93-599FA598BD3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286" r="13480"/>
          <a:stretch/>
        </p:blipFill>
        <p:spPr bwMode="auto">
          <a:xfrm>
            <a:off x="2649027" y="2743658"/>
            <a:ext cx="890552" cy="8750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Solid Waste Landfill Icon, HD Png Download - kindpng">
            <a:extLst>
              <a:ext uri="{FF2B5EF4-FFF2-40B4-BE49-F238E27FC236}">
                <a16:creationId xmlns:a16="http://schemas.microsoft.com/office/drawing/2014/main" id="{5DCC4BAF-51D9-408D-A5FA-4CE50324BC15}"/>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b="3889"/>
          <a:stretch/>
        </p:blipFill>
        <p:spPr bwMode="auto">
          <a:xfrm>
            <a:off x="1463037" y="4811601"/>
            <a:ext cx="927099" cy="93248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0BB7ABAC-9889-4C32-A44C-6891DB410FE1}"/>
              </a:ext>
            </a:extLst>
          </p:cNvPr>
          <p:cNvSpPr txBox="1"/>
          <p:nvPr/>
        </p:nvSpPr>
        <p:spPr>
          <a:xfrm>
            <a:off x="2584522" y="5062538"/>
            <a:ext cx="6835058" cy="369332"/>
          </a:xfrm>
          <a:prstGeom prst="rect">
            <a:avLst/>
          </a:prstGeom>
          <a:noFill/>
        </p:spPr>
        <p:txBody>
          <a:bodyPr wrap="square">
            <a:spAutoFit/>
          </a:bodyPr>
          <a:lstStyle/>
          <a:p>
            <a:pPr algn="l"/>
            <a:r>
              <a:rPr lang="en-US" dirty="0">
                <a:solidFill>
                  <a:schemeClr val="accent3">
                    <a:lumMod val="75000"/>
                  </a:schemeClr>
                </a:solidFill>
              </a:rPr>
              <a:t>Recycling has saved </a:t>
            </a:r>
            <a:r>
              <a:rPr lang="en-US" b="1" u="sng" dirty="0">
                <a:solidFill>
                  <a:schemeClr val="accent3">
                    <a:lumMod val="75000"/>
                  </a:schemeClr>
                </a:solidFill>
              </a:rPr>
              <a:t>13</a:t>
            </a:r>
            <a:r>
              <a:rPr lang="en-US" u="sng" dirty="0">
                <a:solidFill>
                  <a:schemeClr val="accent3">
                    <a:lumMod val="75000"/>
                  </a:schemeClr>
                </a:solidFill>
              </a:rPr>
              <a:t> </a:t>
            </a:r>
            <a:r>
              <a:rPr lang="en-US" dirty="0">
                <a:solidFill>
                  <a:schemeClr val="accent3">
                    <a:lumMod val="75000"/>
                  </a:schemeClr>
                </a:solidFill>
              </a:rPr>
              <a:t>cubic meters of landfill space</a:t>
            </a:r>
          </a:p>
        </p:txBody>
      </p:sp>
      <p:pic>
        <p:nvPicPr>
          <p:cNvPr id="36" name="Picture 4" descr="Water Icon Png #358889 - Free Icons Library">
            <a:extLst>
              <a:ext uri="{FF2B5EF4-FFF2-40B4-BE49-F238E27FC236}">
                <a16:creationId xmlns:a16="http://schemas.microsoft.com/office/drawing/2014/main" id="{F9284934-CDA9-4118-BEB8-1069AB8F9D8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635" t="17721" r="14508" b="17435"/>
          <a:stretch/>
        </p:blipFill>
        <p:spPr bwMode="auto">
          <a:xfrm>
            <a:off x="2774473" y="5564930"/>
            <a:ext cx="856499" cy="751971"/>
          </a:xfrm>
          <a:prstGeom prst="rect">
            <a:avLst/>
          </a:prstGeom>
          <a:noFill/>
          <a:extLst>
            <a:ext uri="{909E8E84-426E-40DD-AFC4-6F175D3DCCD1}">
              <a14:hiddenFill xmlns:a14="http://schemas.microsoft.com/office/drawing/2010/main">
                <a:solidFill>
                  <a:srgbClr val="FFFFFF"/>
                </a:solidFill>
              </a14:hiddenFill>
            </a:ext>
          </a:extLst>
        </p:spPr>
      </p:pic>
      <p:sp>
        <p:nvSpPr>
          <p:cNvPr id="37" name="Content Placeholder 4">
            <a:extLst>
              <a:ext uri="{FF2B5EF4-FFF2-40B4-BE49-F238E27FC236}">
                <a16:creationId xmlns:a16="http://schemas.microsoft.com/office/drawing/2014/main" id="{98D8D680-65B7-46FE-8B13-A981DBAA2FDC}"/>
              </a:ext>
            </a:extLst>
          </p:cNvPr>
          <p:cNvSpPr txBox="1">
            <a:spLocks/>
          </p:cNvSpPr>
          <p:nvPr/>
        </p:nvSpPr>
        <p:spPr>
          <a:xfrm>
            <a:off x="3727796" y="5823721"/>
            <a:ext cx="6892689" cy="347314"/>
          </a:xfrm>
          <a:prstGeom prst="rect">
            <a:avLst/>
          </a:prstGeom>
        </p:spPr>
        <p:txBody>
          <a:bodyPr vert="horz" lIns="91440" tIns="45720" rIns="91440" bIns="45720" rtlCol="0">
            <a:noAutofit/>
          </a:bodyPr>
          <a:lstStyle/>
          <a:p>
            <a:pPr>
              <a:spcBef>
                <a:spcPct val="20000"/>
              </a:spcBef>
              <a:defRPr/>
            </a:pPr>
            <a:r>
              <a:rPr lang="en-US" dirty="0">
                <a:solidFill>
                  <a:srgbClr val="00B0F0"/>
                </a:solidFill>
              </a:rPr>
              <a:t>Recycling has saved </a:t>
            </a:r>
            <a:r>
              <a:rPr lang="en-US" b="1" u="sng" dirty="0">
                <a:solidFill>
                  <a:srgbClr val="00B0F0"/>
                </a:solidFill>
              </a:rPr>
              <a:t>25,623</a:t>
            </a:r>
            <a:r>
              <a:rPr lang="en-US" dirty="0">
                <a:solidFill>
                  <a:srgbClr val="00B0F0"/>
                </a:solidFill>
              </a:rPr>
              <a:t> liters of water! </a:t>
            </a:r>
          </a:p>
        </p:txBody>
      </p:sp>
      <p:sp>
        <p:nvSpPr>
          <p:cNvPr id="2" name="Rectangle 1">
            <a:extLst>
              <a:ext uri="{FF2B5EF4-FFF2-40B4-BE49-F238E27FC236}">
                <a16:creationId xmlns:a16="http://schemas.microsoft.com/office/drawing/2014/main" id="{1930AE20-65CC-18EE-2601-5460FB776FCF}"/>
              </a:ext>
            </a:extLst>
          </p:cNvPr>
          <p:cNvSpPr/>
          <p:nvPr/>
        </p:nvSpPr>
        <p:spPr>
          <a:xfrm>
            <a:off x="3417435" y="1876291"/>
            <a:ext cx="7513412" cy="369332"/>
          </a:xfrm>
          <a:prstGeom prst="rect">
            <a:avLst/>
          </a:prstGeom>
        </p:spPr>
        <p:txBody>
          <a:bodyPr wrap="square">
            <a:spAutoFit/>
          </a:bodyPr>
          <a:lstStyle/>
          <a:p>
            <a:r>
              <a:rPr lang="en-US" dirty="0">
                <a:solidFill>
                  <a:srgbClr val="00B050"/>
                </a:solidFill>
              </a:rPr>
              <a:t>Recycling the equivalent of </a:t>
            </a:r>
            <a:r>
              <a:rPr lang="en-US" u="sng" dirty="0">
                <a:solidFill>
                  <a:srgbClr val="00B050"/>
                </a:solidFill>
              </a:rPr>
              <a:t>2,084</a:t>
            </a:r>
            <a:r>
              <a:rPr lang="en-US" b="1" dirty="0">
                <a:solidFill>
                  <a:srgbClr val="00B050"/>
                </a:solidFill>
              </a:rPr>
              <a:t> </a:t>
            </a:r>
            <a:r>
              <a:rPr lang="en-US" dirty="0">
                <a:solidFill>
                  <a:srgbClr val="00B050"/>
                </a:solidFill>
              </a:rPr>
              <a:t>glass</a:t>
            </a:r>
            <a:r>
              <a:rPr lang="en-US" b="1" dirty="0">
                <a:solidFill>
                  <a:srgbClr val="00B050"/>
                </a:solidFill>
              </a:rPr>
              <a:t> </a:t>
            </a:r>
            <a:r>
              <a:rPr lang="en-US" dirty="0">
                <a:solidFill>
                  <a:srgbClr val="00B050"/>
                </a:solidFill>
              </a:rPr>
              <a:t>bottles</a:t>
            </a:r>
          </a:p>
        </p:txBody>
      </p:sp>
      <p:pic>
        <p:nvPicPr>
          <p:cNvPr id="3" name="Picture 2" descr="http://cliparts101.com/files/1/D99971AB6AE7DE0EAC48DF72EA7F498F/Wine_bottle.png">
            <a:extLst>
              <a:ext uri="{FF2B5EF4-FFF2-40B4-BE49-F238E27FC236}">
                <a16:creationId xmlns:a16="http://schemas.microsoft.com/office/drawing/2014/main" id="{25E96A43-ADB4-6CB8-AA2B-7D84C95D7DAB}"/>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0742" r="30072"/>
          <a:stretch/>
        </p:blipFill>
        <p:spPr bwMode="auto">
          <a:xfrm>
            <a:off x="2988009" y="1610796"/>
            <a:ext cx="429426" cy="84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6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850588"/>
            <a:ext cx="7632849" cy="543735"/>
          </a:xfrm>
        </p:spPr>
        <p:txBody>
          <a:bodyPr>
            <a:noAutofit/>
          </a:bodyPr>
          <a:lstStyle/>
          <a:p>
            <a:br>
              <a:rPr lang="en-US" sz="2000" dirty="0">
                <a:solidFill>
                  <a:schemeClr val="tx1">
                    <a:lumMod val="50000"/>
                    <a:lumOff val="50000"/>
                  </a:schemeClr>
                </a:solidFill>
                <a:latin typeface="Bookman Old Style" panose="02050604050505020204" pitchFamily="18" charset="0"/>
              </a:rPr>
            </a:br>
            <a:r>
              <a:rPr lang="en-US" sz="2000" dirty="0">
                <a:solidFill>
                  <a:schemeClr val="tx1">
                    <a:lumMod val="50000"/>
                    <a:lumOff val="50000"/>
                  </a:schemeClr>
                </a:solidFill>
                <a:latin typeface="Bookman Old Style" panose="02050604050505020204" pitchFamily="18" charset="0"/>
              </a:rPr>
              <a:t>Check out our Food Waste to maggot feed and compost project!</a:t>
            </a:r>
          </a:p>
        </p:txBody>
      </p:sp>
      <p:pic>
        <p:nvPicPr>
          <p:cNvPr id="17" name="Content Placeholder 16" descr="A picture containing food&#10;&#10;Description automatically generated">
            <a:extLst>
              <a:ext uri="{FF2B5EF4-FFF2-40B4-BE49-F238E27FC236}">
                <a16:creationId xmlns:a16="http://schemas.microsoft.com/office/drawing/2014/main" id="{B4FD4E56-5EFE-4A8B-910D-C4B7B798A4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39374" y="1967109"/>
            <a:ext cx="2584296" cy="2245870"/>
          </a:xfrm>
        </p:spPr>
      </p:pic>
      <p:pic>
        <p:nvPicPr>
          <p:cNvPr id="19" name="Picture 18" descr="A picture containing person, hand, invertebrate, holding&#10;&#10;Description automatically generated">
            <a:extLst>
              <a:ext uri="{FF2B5EF4-FFF2-40B4-BE49-F238E27FC236}">
                <a16:creationId xmlns:a16="http://schemas.microsoft.com/office/drawing/2014/main" id="{9A0D940F-5458-47B3-90EA-A015CBA95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515" y="1797896"/>
            <a:ext cx="2770096" cy="2584297"/>
          </a:xfrm>
          <a:prstGeom prst="rect">
            <a:avLst/>
          </a:prstGeom>
        </p:spPr>
      </p:pic>
      <p:pic>
        <p:nvPicPr>
          <p:cNvPr id="1026" name="Picture 2" descr="Image result for instagram follow us">
            <a:extLst>
              <a:ext uri="{FF2B5EF4-FFF2-40B4-BE49-F238E27FC236}">
                <a16:creationId xmlns:a16="http://schemas.microsoft.com/office/drawing/2014/main" id="{AB2571E1-5849-45D2-9289-885D8E3965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520" b="25537"/>
          <a:stretch/>
        </p:blipFill>
        <p:spPr bwMode="auto">
          <a:xfrm>
            <a:off x="1829521" y="4627565"/>
            <a:ext cx="2580878" cy="72180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81A89D8C-B76F-4208-8405-B17B680E48BD}"/>
              </a:ext>
            </a:extLst>
          </p:cNvPr>
          <p:cNvSpPr/>
          <p:nvPr/>
        </p:nvSpPr>
        <p:spPr>
          <a:xfrm>
            <a:off x="2778412" y="5230055"/>
            <a:ext cx="5085751" cy="646331"/>
          </a:xfrm>
          <a:prstGeom prst="rect">
            <a:avLst/>
          </a:prstGeom>
        </p:spPr>
        <p:txBody>
          <a:bodyPr wrap="none">
            <a:spAutoFit/>
          </a:bodyPr>
          <a:lstStyle/>
          <a:p>
            <a:r>
              <a:rPr lang="en-US" dirty="0">
                <a:hlinkClick r:id="rId5"/>
              </a:rPr>
              <a:t>https://www.instagram.com/the_recycler_tanzania/</a:t>
            </a:r>
            <a:endParaRPr lang="en-US" dirty="0"/>
          </a:p>
          <a:p>
            <a:endParaRPr lang="en-US" dirty="0"/>
          </a:p>
        </p:txBody>
      </p:sp>
      <p:pic>
        <p:nvPicPr>
          <p:cNvPr id="1030" name="Picture 6" descr="Image result for like us on facebook">
            <a:extLst>
              <a:ext uri="{FF2B5EF4-FFF2-40B4-BE49-F238E27FC236}">
                <a16:creationId xmlns:a16="http://schemas.microsoft.com/office/drawing/2014/main" id="{F0BD6286-4E20-45E4-88EC-45CCF247AF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5570169"/>
            <a:ext cx="1019512" cy="101951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04C852FD-BB8E-4583-AAA9-82052DC71C90}"/>
              </a:ext>
            </a:extLst>
          </p:cNvPr>
          <p:cNvSpPr/>
          <p:nvPr/>
        </p:nvSpPr>
        <p:spPr>
          <a:xfrm>
            <a:off x="3014728" y="6079925"/>
            <a:ext cx="2791342" cy="369332"/>
          </a:xfrm>
          <a:prstGeom prst="rect">
            <a:avLst/>
          </a:prstGeom>
        </p:spPr>
        <p:txBody>
          <a:bodyPr wrap="none">
            <a:spAutoFit/>
          </a:bodyPr>
          <a:lstStyle/>
          <a:p>
            <a:r>
              <a:rPr lang="en-US" dirty="0">
                <a:hlinkClick r:id="rId7"/>
              </a:rPr>
              <a:t>www.facebook.com/biobuu</a:t>
            </a:r>
            <a:endParaRPr lang="en-US" dirty="0"/>
          </a:p>
        </p:txBody>
      </p:sp>
      <p:sp>
        <p:nvSpPr>
          <p:cNvPr id="12" name="Title 1"/>
          <p:cNvSpPr txBox="1">
            <a:spLocks/>
          </p:cNvSpPr>
          <p:nvPr/>
        </p:nvSpPr>
        <p:spPr>
          <a:xfrm>
            <a:off x="1981200"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solidFill>
                  <a:schemeClr val="tx1">
                    <a:lumMod val="50000"/>
                    <a:lumOff val="50000"/>
                  </a:schemeClr>
                </a:solidFill>
              </a:rPr>
              <a:t>Interested in some organic compost for your garden?</a:t>
            </a:r>
            <a:endParaRPr lang="en-US" sz="2800" dirty="0">
              <a:solidFill>
                <a:schemeClr val="tx1">
                  <a:lumMod val="50000"/>
                  <a:lumOff val="50000"/>
                </a:schemeClr>
              </a:solidFill>
            </a:endParaRPr>
          </a:p>
        </p:txBody>
      </p:sp>
      <p:pic>
        <p:nvPicPr>
          <p:cNvPr id="3" name="Picture 2"/>
          <p:cNvPicPr>
            <a:picLocks noChangeAspect="1"/>
          </p:cNvPicPr>
          <p:nvPr/>
        </p:nvPicPr>
        <p:blipFill>
          <a:blip r:embed="rId8"/>
          <a:stretch>
            <a:fillRect/>
          </a:stretch>
        </p:blipFill>
        <p:spPr>
          <a:xfrm>
            <a:off x="7582669" y="1797896"/>
            <a:ext cx="2113731" cy="2584297"/>
          </a:xfrm>
          <a:prstGeom prst="rect">
            <a:avLst/>
          </a:prstGeom>
        </p:spPr>
      </p:pic>
      <p:pic>
        <p:nvPicPr>
          <p:cNvPr id="4" name="Picture 10">
            <a:extLst>
              <a:ext uri="{FF2B5EF4-FFF2-40B4-BE49-F238E27FC236}">
                <a16:creationId xmlns:a16="http://schemas.microsoft.com/office/drawing/2014/main" id="{18AFCD99-3A29-AE05-204F-C245031D164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91800" y="6205576"/>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35484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FF0000"/>
      </a:accent2>
      <a:accent3>
        <a:srgbClr val="00B050"/>
      </a:accent3>
      <a:accent4>
        <a:srgbClr val="8064A2"/>
      </a:accent4>
      <a:accent5>
        <a:srgbClr val="4BACC6"/>
      </a:accent5>
      <a:accent6>
        <a:srgbClr val="E36C0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5345</TotalTime>
  <Words>606</Words>
  <Application>Microsoft Office PowerPoint</Application>
  <PresentationFormat>Widescreen</PresentationFormat>
  <Paragraphs>164</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Agency FB</vt:lpstr>
      <vt:lpstr>Arial</vt:lpstr>
      <vt:lpstr>Bookman Old Style</vt:lpstr>
      <vt:lpstr>Calibri</vt:lpstr>
      <vt:lpstr>Georgia</vt:lpstr>
      <vt:lpstr>Office Theme</vt:lpstr>
      <vt:lpstr>BRAEBURN Recycling Report</vt:lpstr>
      <vt:lpstr>PowerPoint Presentation</vt:lpstr>
      <vt:lpstr>Monthly Comparison (Kilograms Recycled)</vt:lpstr>
      <vt:lpstr>PowerPoint Presentation</vt:lpstr>
      <vt:lpstr>Recycling Facts</vt:lpstr>
      <vt:lpstr>Recyclables – majority locally processed</vt:lpstr>
      <vt:lpstr>Recycling Impact</vt:lpstr>
      <vt:lpstr> Check out our Food Waste to maggot feed and compost project!</vt:lpstr>
    </vt:vector>
  </TitlesOfParts>
  <Company>Partners In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Report</dc:title>
  <dc:creator>Matthew Haden</dc:creator>
  <cp:lastModifiedBy>Reycler Limited</cp:lastModifiedBy>
  <cp:revision>582</cp:revision>
  <dcterms:created xsi:type="dcterms:W3CDTF">2014-10-23T17:04:09Z</dcterms:created>
  <dcterms:modified xsi:type="dcterms:W3CDTF">2024-04-29T22:34:28Z</dcterms:modified>
</cp:coreProperties>
</file>