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3" r:id="rId4"/>
    <p:sldId id="266" r:id="rId5"/>
    <p:sldId id="291" r:id="rId6"/>
    <p:sldId id="413"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p:cViewPr varScale="1">
        <p:scale>
          <a:sx n="72" d="100"/>
          <a:sy n="72" d="100"/>
        </p:scale>
        <p:origin x="63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1372822715342394E-2"/>
          <c:y val="0.104107194933967"/>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Sheet1!$A$12:$A$22</c:f>
              <c:strCache>
                <c:ptCount val="11"/>
                <c:pt idx="0">
                  <c:v>March</c:v>
                </c:pt>
                <c:pt idx="1">
                  <c:v>Apr-23</c:v>
                </c:pt>
                <c:pt idx="2">
                  <c:v>May-23</c:v>
                </c:pt>
                <c:pt idx="3">
                  <c:v>Jun-23</c:v>
                </c:pt>
                <c:pt idx="4">
                  <c:v>Jul-23</c:v>
                </c:pt>
                <c:pt idx="5">
                  <c:v>Aug-23</c:v>
                </c:pt>
                <c:pt idx="6">
                  <c:v>Sep-23</c:v>
                </c:pt>
                <c:pt idx="7">
                  <c:v>Oct-23</c:v>
                </c:pt>
                <c:pt idx="8">
                  <c:v>Nov-23</c:v>
                </c:pt>
                <c:pt idx="9">
                  <c:v>Dec-23</c:v>
                </c:pt>
                <c:pt idx="10">
                  <c:v>Jan-24</c:v>
                </c:pt>
              </c:strCache>
            </c:strRef>
          </c:cat>
          <c:val>
            <c:numRef>
              <c:f>Sheet1!$B$12:$B$22</c:f>
              <c:numCache>
                <c:formatCode>General</c:formatCode>
                <c:ptCount val="11"/>
                <c:pt idx="0">
                  <c:v>117</c:v>
                </c:pt>
                <c:pt idx="1">
                  <c:v>194</c:v>
                </c:pt>
                <c:pt idx="2">
                  <c:v>179</c:v>
                </c:pt>
                <c:pt idx="3">
                  <c:v>240</c:v>
                </c:pt>
                <c:pt idx="4">
                  <c:v>129</c:v>
                </c:pt>
                <c:pt idx="5">
                  <c:v>68</c:v>
                </c:pt>
                <c:pt idx="6">
                  <c:v>154</c:v>
                </c:pt>
                <c:pt idx="7">
                  <c:v>102</c:v>
                </c:pt>
                <c:pt idx="8">
                  <c:v>95</c:v>
                </c:pt>
                <c:pt idx="9">
                  <c:v>140</c:v>
                </c:pt>
                <c:pt idx="10">
                  <c:v>129</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catAx>
        <c:axId val="3256623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Algn val="ctr"/>
        <c:lblOffset val="100"/>
        <c:noMultiLvlLbl val="1"/>
      </c:catAx>
      <c:valAx>
        <c:axId val="32566669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Kilograms Recycled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2/6/2024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2/6/2024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2/6/2024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e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hyperlink" Target="http://www.facebook.com/biobuu"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instagram.com/the_recycler_tanzania/" TargetMode="External"/><Relationship Id="rId4" Type="http://schemas.openxmlformats.org/officeDocument/2006/relationships/image" Target="../media/image36.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January 2024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273387" y="495349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24 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38" y="2796182"/>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33770" y="163826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4676557" y="495349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29 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362077" y="2907177"/>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l="-1" r="-2860"/>
          <a:stretch/>
        </p:blipFill>
        <p:spPr>
          <a:xfrm>
            <a:off x="5497495" y="2865802"/>
            <a:ext cx="1099643" cy="824861"/>
          </a:xfrm>
          <a:prstGeom prst="rect">
            <a:avLst/>
          </a:prstGeom>
        </p:spPr>
      </p:pic>
      <p:pic>
        <p:nvPicPr>
          <p:cNvPr id="2" name="Picture 37" descr="http://www.wasteplan.co.tz/sites/default/files/large_white%20paper.jpg">
            <a:extLst>
              <a:ext uri="{FF2B5EF4-FFF2-40B4-BE49-F238E27FC236}">
                <a16:creationId xmlns:a16="http://schemas.microsoft.com/office/drawing/2014/main" id="{A0856E7C-B5DB-0A64-1F1B-D45853030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616" y="2805858"/>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256F8A8-D100-6EEF-2D9E-5242B5EFFD33}"/>
              </a:ext>
            </a:extLst>
          </p:cNvPr>
          <p:cNvPicPr>
            <a:picLocks noChangeAspect="1"/>
          </p:cNvPicPr>
          <p:nvPr/>
        </p:nvPicPr>
        <p:blipFill>
          <a:blip r:embed="rId5"/>
          <a:stretch>
            <a:fillRect/>
          </a:stretch>
        </p:blipFill>
        <p:spPr>
          <a:xfrm>
            <a:off x="4412486" y="3892316"/>
            <a:ext cx="1069063" cy="824861"/>
          </a:xfrm>
          <a:prstGeom prst="rect">
            <a:avLst/>
          </a:prstGeom>
        </p:spPr>
      </p:pic>
      <p:pic>
        <p:nvPicPr>
          <p:cNvPr id="18" name="Picture 17">
            <a:extLst>
              <a:ext uri="{FF2B5EF4-FFF2-40B4-BE49-F238E27FC236}">
                <a16:creationId xmlns:a16="http://schemas.microsoft.com/office/drawing/2014/main" id="{EB4F1BAF-B691-045B-2DBE-0079CDF176F0}"/>
              </a:ext>
            </a:extLst>
          </p:cNvPr>
          <p:cNvPicPr>
            <a:picLocks noChangeAspect="1"/>
          </p:cNvPicPr>
          <p:nvPr/>
        </p:nvPicPr>
        <p:blipFill>
          <a:blip r:embed="rId6"/>
          <a:stretch>
            <a:fillRect/>
          </a:stretch>
        </p:blipFill>
        <p:spPr>
          <a:xfrm>
            <a:off x="8540582" y="1315826"/>
            <a:ext cx="524301" cy="1091279"/>
          </a:xfrm>
          <a:prstGeom prst="rect">
            <a:avLst/>
          </a:prstGeom>
        </p:spPr>
      </p:pic>
      <p:sp>
        <p:nvSpPr>
          <p:cNvPr id="19" name="TextBox 38">
            <a:extLst>
              <a:ext uri="{FF2B5EF4-FFF2-40B4-BE49-F238E27FC236}">
                <a16:creationId xmlns:a16="http://schemas.microsoft.com/office/drawing/2014/main" id="{BB307BAF-389F-5BDE-981E-674D6A6C46C5}"/>
              </a:ext>
            </a:extLst>
          </p:cNvPr>
          <p:cNvSpPr txBox="1">
            <a:spLocks noChangeArrowheads="1"/>
          </p:cNvSpPr>
          <p:nvPr/>
        </p:nvSpPr>
        <p:spPr bwMode="auto">
          <a:xfrm>
            <a:off x="9213397" y="1885378"/>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10 bottles</a:t>
            </a:r>
          </a:p>
        </p:txBody>
      </p:sp>
      <p:sp>
        <p:nvSpPr>
          <p:cNvPr id="20" name="TextBox 19">
            <a:extLst>
              <a:ext uri="{FF2B5EF4-FFF2-40B4-BE49-F238E27FC236}">
                <a16:creationId xmlns:a16="http://schemas.microsoft.com/office/drawing/2014/main" id="{73A9CE9D-4EF7-00A8-8496-16EB95D6FB15}"/>
              </a:ext>
            </a:extLst>
          </p:cNvPr>
          <p:cNvSpPr txBox="1"/>
          <p:nvPr/>
        </p:nvSpPr>
        <p:spPr>
          <a:xfrm>
            <a:off x="9042408" y="1346541"/>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21" name="TextBox 56">
            <a:extLst>
              <a:ext uri="{FF2B5EF4-FFF2-40B4-BE49-F238E27FC236}">
                <a16:creationId xmlns:a16="http://schemas.microsoft.com/office/drawing/2014/main" id="{43F2B597-7213-4925-9748-A9DF3F2A989B}"/>
              </a:ext>
            </a:extLst>
          </p:cNvPr>
          <p:cNvSpPr txBox="1">
            <a:spLocks noChangeArrowheads="1"/>
          </p:cNvSpPr>
          <p:nvPr/>
        </p:nvSpPr>
        <p:spPr bwMode="auto">
          <a:xfrm>
            <a:off x="8486759" y="5322822"/>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98 bottles recycled </a:t>
            </a:r>
          </a:p>
          <a:p>
            <a:pPr eaLnBrk="1" hangingPunct="1"/>
            <a:r>
              <a:rPr lang="en-US" b="1" i="1" dirty="0">
                <a:latin typeface="Agency FB" pitchFamily="34" charset="0"/>
              </a:rPr>
              <a:t>(55 kilograms)</a:t>
            </a:r>
          </a:p>
        </p:txBody>
      </p:sp>
      <p:pic>
        <p:nvPicPr>
          <p:cNvPr id="26" name="Picture 25">
            <a:extLst>
              <a:ext uri="{FF2B5EF4-FFF2-40B4-BE49-F238E27FC236}">
                <a16:creationId xmlns:a16="http://schemas.microsoft.com/office/drawing/2014/main" id="{A4E81B15-3DAA-CE70-4FD4-70EA8389EF9B}"/>
              </a:ext>
            </a:extLst>
          </p:cNvPr>
          <p:cNvPicPr>
            <a:picLocks noChangeAspect="1"/>
          </p:cNvPicPr>
          <p:nvPr/>
        </p:nvPicPr>
        <p:blipFill>
          <a:blip r:embed="rId6"/>
          <a:stretch>
            <a:fillRect/>
          </a:stretch>
        </p:blipFill>
        <p:spPr>
          <a:xfrm>
            <a:off x="9005060" y="2848427"/>
            <a:ext cx="524301" cy="1091279"/>
          </a:xfrm>
          <a:prstGeom prst="rect">
            <a:avLst/>
          </a:prstGeom>
        </p:spPr>
      </p:pic>
      <p:pic>
        <p:nvPicPr>
          <p:cNvPr id="27" name="Picture 26">
            <a:extLst>
              <a:ext uri="{FF2B5EF4-FFF2-40B4-BE49-F238E27FC236}">
                <a16:creationId xmlns:a16="http://schemas.microsoft.com/office/drawing/2014/main" id="{ACD9890C-7F38-4CAF-DFBF-38AE56F53ED4}"/>
              </a:ext>
            </a:extLst>
          </p:cNvPr>
          <p:cNvPicPr>
            <a:picLocks noChangeAspect="1"/>
          </p:cNvPicPr>
          <p:nvPr/>
        </p:nvPicPr>
        <p:blipFill>
          <a:blip r:embed="rId6"/>
          <a:stretch>
            <a:fillRect/>
          </a:stretch>
        </p:blipFill>
        <p:spPr>
          <a:xfrm>
            <a:off x="9510988" y="2844467"/>
            <a:ext cx="524301" cy="1091279"/>
          </a:xfrm>
          <a:prstGeom prst="rect">
            <a:avLst/>
          </a:prstGeom>
        </p:spPr>
      </p:pic>
      <p:pic>
        <p:nvPicPr>
          <p:cNvPr id="35" name="Picture 34">
            <a:extLst>
              <a:ext uri="{FF2B5EF4-FFF2-40B4-BE49-F238E27FC236}">
                <a16:creationId xmlns:a16="http://schemas.microsoft.com/office/drawing/2014/main" id="{49303516-A9F3-C83F-1C6D-6CA758759D0D}"/>
              </a:ext>
            </a:extLst>
          </p:cNvPr>
          <p:cNvPicPr>
            <a:picLocks noChangeAspect="1"/>
          </p:cNvPicPr>
          <p:nvPr/>
        </p:nvPicPr>
        <p:blipFill>
          <a:blip r:embed="rId6"/>
          <a:stretch>
            <a:fillRect/>
          </a:stretch>
        </p:blipFill>
        <p:spPr>
          <a:xfrm>
            <a:off x="8481234" y="2845870"/>
            <a:ext cx="524301" cy="1091279"/>
          </a:xfrm>
          <a:prstGeom prst="rect">
            <a:avLst/>
          </a:prstGeom>
        </p:spPr>
      </p:pic>
      <p:pic>
        <p:nvPicPr>
          <p:cNvPr id="36" name="Picture 35">
            <a:extLst>
              <a:ext uri="{FF2B5EF4-FFF2-40B4-BE49-F238E27FC236}">
                <a16:creationId xmlns:a16="http://schemas.microsoft.com/office/drawing/2014/main" id="{6F7F28B9-EC18-D6F9-0748-71FF5B4A5E85}"/>
              </a:ext>
            </a:extLst>
          </p:cNvPr>
          <p:cNvPicPr>
            <a:picLocks noChangeAspect="1"/>
          </p:cNvPicPr>
          <p:nvPr/>
        </p:nvPicPr>
        <p:blipFill>
          <a:blip r:embed="rId6"/>
          <a:stretch>
            <a:fillRect/>
          </a:stretch>
        </p:blipFill>
        <p:spPr>
          <a:xfrm>
            <a:off x="9976260" y="2840507"/>
            <a:ext cx="524301" cy="1091279"/>
          </a:xfrm>
          <a:prstGeom prst="rect">
            <a:avLst/>
          </a:prstGeom>
        </p:spPr>
      </p:pic>
      <p:pic>
        <p:nvPicPr>
          <p:cNvPr id="37" name="Picture 36">
            <a:extLst>
              <a:ext uri="{FF2B5EF4-FFF2-40B4-BE49-F238E27FC236}">
                <a16:creationId xmlns:a16="http://schemas.microsoft.com/office/drawing/2014/main" id="{2BCCF21D-8A8F-E0D5-208B-9C4B448BA95B}"/>
              </a:ext>
            </a:extLst>
          </p:cNvPr>
          <p:cNvPicPr>
            <a:picLocks noChangeAspect="1"/>
          </p:cNvPicPr>
          <p:nvPr/>
        </p:nvPicPr>
        <p:blipFill>
          <a:blip r:embed="rId6"/>
          <a:stretch>
            <a:fillRect/>
          </a:stretch>
        </p:blipFill>
        <p:spPr>
          <a:xfrm>
            <a:off x="10482188" y="2836547"/>
            <a:ext cx="524301" cy="1091279"/>
          </a:xfrm>
          <a:prstGeom prst="rect">
            <a:avLst/>
          </a:prstGeom>
        </p:spPr>
      </p:pic>
      <p:pic>
        <p:nvPicPr>
          <p:cNvPr id="4" name="Picture 37" descr="http://www.wasteplan.co.tz/sites/default/files/large_white%20paper.jpg">
            <a:extLst>
              <a:ext uri="{FF2B5EF4-FFF2-40B4-BE49-F238E27FC236}">
                <a16:creationId xmlns:a16="http://schemas.microsoft.com/office/drawing/2014/main" id="{0AA8BCC2-2A08-D740-F845-EA754261B9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132"/>
          <a:stretch/>
        </p:blipFill>
        <p:spPr bwMode="auto">
          <a:xfrm>
            <a:off x="1113761" y="3809490"/>
            <a:ext cx="688111"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DB34A55-D550-A2A3-AA97-427B8AE9DA5B}"/>
              </a:ext>
            </a:extLst>
          </p:cNvPr>
          <p:cNvPicPr>
            <a:picLocks noChangeAspect="1"/>
          </p:cNvPicPr>
          <p:nvPr/>
        </p:nvPicPr>
        <p:blipFill rotWithShape="1">
          <a:blip r:embed="rId5"/>
          <a:srcRect l="-1" r="-2860"/>
          <a:stretch/>
        </p:blipFill>
        <p:spPr>
          <a:xfrm>
            <a:off x="5569103" y="3826441"/>
            <a:ext cx="1099643" cy="824861"/>
          </a:xfrm>
          <a:prstGeom prst="rect">
            <a:avLst/>
          </a:prstGeom>
        </p:spPr>
      </p:pic>
      <p:pic>
        <p:nvPicPr>
          <p:cNvPr id="11" name="Picture 10">
            <a:extLst>
              <a:ext uri="{FF2B5EF4-FFF2-40B4-BE49-F238E27FC236}">
                <a16:creationId xmlns:a16="http://schemas.microsoft.com/office/drawing/2014/main" id="{68BA1BCB-9EE9-F67D-A7CD-79B00D0C4D40}"/>
              </a:ext>
            </a:extLst>
          </p:cNvPr>
          <p:cNvPicPr>
            <a:picLocks noChangeAspect="1"/>
          </p:cNvPicPr>
          <p:nvPr/>
        </p:nvPicPr>
        <p:blipFill rotWithShape="1">
          <a:blip r:embed="rId5"/>
          <a:srcRect l="-1" r="-2860"/>
          <a:stretch/>
        </p:blipFill>
        <p:spPr>
          <a:xfrm>
            <a:off x="6591009" y="2820763"/>
            <a:ext cx="1099643" cy="824861"/>
          </a:xfrm>
          <a:prstGeom prst="rect">
            <a:avLst/>
          </a:prstGeom>
        </p:spPr>
      </p:pic>
      <p:pic>
        <p:nvPicPr>
          <p:cNvPr id="15" name="Picture 14">
            <a:extLst>
              <a:ext uri="{FF2B5EF4-FFF2-40B4-BE49-F238E27FC236}">
                <a16:creationId xmlns:a16="http://schemas.microsoft.com/office/drawing/2014/main" id="{A2F1DF4E-B1E8-710E-DCD4-3EEC48E4B2DE}"/>
              </a:ext>
            </a:extLst>
          </p:cNvPr>
          <p:cNvPicPr>
            <a:picLocks noChangeAspect="1"/>
          </p:cNvPicPr>
          <p:nvPr/>
        </p:nvPicPr>
        <p:blipFill rotWithShape="1">
          <a:blip r:embed="rId5"/>
          <a:srcRect r="34239"/>
          <a:stretch/>
        </p:blipFill>
        <p:spPr>
          <a:xfrm>
            <a:off x="6662618" y="3781402"/>
            <a:ext cx="703028" cy="824861"/>
          </a:xfrm>
          <a:prstGeom prst="rect">
            <a:avLst/>
          </a:prstGeom>
        </p:spPr>
      </p:pic>
      <p:pic>
        <p:nvPicPr>
          <p:cNvPr id="16" name="Picture 15">
            <a:extLst>
              <a:ext uri="{FF2B5EF4-FFF2-40B4-BE49-F238E27FC236}">
                <a16:creationId xmlns:a16="http://schemas.microsoft.com/office/drawing/2014/main" id="{905A14F0-8D1C-52F4-C5DE-2D50C8B23F98}"/>
              </a:ext>
            </a:extLst>
          </p:cNvPr>
          <p:cNvPicPr>
            <a:picLocks noChangeAspect="1"/>
          </p:cNvPicPr>
          <p:nvPr/>
        </p:nvPicPr>
        <p:blipFill>
          <a:blip r:embed="rId6"/>
          <a:stretch>
            <a:fillRect/>
          </a:stretch>
        </p:blipFill>
        <p:spPr>
          <a:xfrm>
            <a:off x="8994197" y="4034997"/>
            <a:ext cx="524301" cy="1091279"/>
          </a:xfrm>
          <a:prstGeom prst="rect">
            <a:avLst/>
          </a:prstGeom>
        </p:spPr>
      </p:pic>
      <p:pic>
        <p:nvPicPr>
          <p:cNvPr id="17" name="Picture 16">
            <a:extLst>
              <a:ext uri="{FF2B5EF4-FFF2-40B4-BE49-F238E27FC236}">
                <a16:creationId xmlns:a16="http://schemas.microsoft.com/office/drawing/2014/main" id="{DCF7F9FB-1643-3F21-F51B-B8D8B03B2090}"/>
              </a:ext>
            </a:extLst>
          </p:cNvPr>
          <p:cNvPicPr>
            <a:picLocks noChangeAspect="1"/>
          </p:cNvPicPr>
          <p:nvPr/>
        </p:nvPicPr>
        <p:blipFill>
          <a:blip r:embed="rId6"/>
          <a:stretch>
            <a:fillRect/>
          </a:stretch>
        </p:blipFill>
        <p:spPr>
          <a:xfrm>
            <a:off x="9500125" y="4031037"/>
            <a:ext cx="524301" cy="1091279"/>
          </a:xfrm>
          <a:prstGeom prst="rect">
            <a:avLst/>
          </a:prstGeom>
        </p:spPr>
      </p:pic>
      <p:pic>
        <p:nvPicPr>
          <p:cNvPr id="25" name="Picture 24">
            <a:extLst>
              <a:ext uri="{FF2B5EF4-FFF2-40B4-BE49-F238E27FC236}">
                <a16:creationId xmlns:a16="http://schemas.microsoft.com/office/drawing/2014/main" id="{172EAD9B-D067-0A7C-24F1-9BFBB49ECD55}"/>
              </a:ext>
            </a:extLst>
          </p:cNvPr>
          <p:cNvPicPr>
            <a:picLocks noChangeAspect="1"/>
          </p:cNvPicPr>
          <p:nvPr/>
        </p:nvPicPr>
        <p:blipFill>
          <a:blip r:embed="rId6"/>
          <a:stretch>
            <a:fillRect/>
          </a:stretch>
        </p:blipFill>
        <p:spPr>
          <a:xfrm>
            <a:off x="8470371" y="4032440"/>
            <a:ext cx="524301" cy="1091279"/>
          </a:xfrm>
          <a:prstGeom prst="rect">
            <a:avLst/>
          </a:prstGeom>
        </p:spPr>
      </p:pic>
      <p:pic>
        <p:nvPicPr>
          <p:cNvPr id="5" name="Picture 4">
            <a:extLst>
              <a:ext uri="{FF2B5EF4-FFF2-40B4-BE49-F238E27FC236}">
                <a16:creationId xmlns:a16="http://schemas.microsoft.com/office/drawing/2014/main" id="{2EF5AFBB-F55B-3426-581E-1A8C6FED8C0A}"/>
              </a:ext>
            </a:extLst>
          </p:cNvPr>
          <p:cNvPicPr>
            <a:picLocks noChangeAspect="1"/>
          </p:cNvPicPr>
          <p:nvPr/>
        </p:nvPicPr>
        <p:blipFill>
          <a:blip r:embed="rId6"/>
          <a:stretch>
            <a:fillRect/>
          </a:stretch>
        </p:blipFill>
        <p:spPr>
          <a:xfrm>
            <a:off x="9984459" y="4010690"/>
            <a:ext cx="524301" cy="1091279"/>
          </a:xfrm>
          <a:prstGeom prst="rect">
            <a:avLst/>
          </a:prstGeom>
        </p:spPr>
      </p:pic>
      <p:pic>
        <p:nvPicPr>
          <p:cNvPr id="23" name="Picture 22">
            <a:extLst>
              <a:ext uri="{FF2B5EF4-FFF2-40B4-BE49-F238E27FC236}">
                <a16:creationId xmlns:a16="http://schemas.microsoft.com/office/drawing/2014/main" id="{042703A9-51CE-257D-F8BD-24E99984C20E}"/>
              </a:ext>
            </a:extLst>
          </p:cNvPr>
          <p:cNvPicPr>
            <a:picLocks noChangeAspect="1"/>
          </p:cNvPicPr>
          <p:nvPr/>
        </p:nvPicPr>
        <p:blipFill rotWithShape="1">
          <a:blip r:embed="rId6"/>
          <a:srcRect r="41654"/>
          <a:stretch/>
        </p:blipFill>
        <p:spPr>
          <a:xfrm>
            <a:off x="10490388" y="4006730"/>
            <a:ext cx="305910" cy="1091279"/>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286616" y="1323350"/>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044366" y="1195220"/>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1336643" y="1682624"/>
            <a:ext cx="2262005" cy="400110"/>
          </a:xfrm>
          <a:prstGeom prst="rect">
            <a:avLst/>
          </a:prstGeom>
          <a:noFill/>
        </p:spPr>
        <p:txBody>
          <a:bodyPr wrap="square" rtlCol="0">
            <a:spAutoFit/>
          </a:bodyPr>
          <a:lstStyle/>
          <a:p>
            <a:pPr marL="173038" indent="-173038"/>
            <a:r>
              <a:rPr lang="en-US" sz="2000" dirty="0">
                <a:latin typeface="Agency FB" pitchFamily="34" charset="0"/>
              </a:rPr>
              <a:t>= 50 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1853556" y="4792593"/>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483 bottles recycled </a:t>
            </a:r>
          </a:p>
          <a:p>
            <a:pPr marL="173038" indent="-173038"/>
            <a:r>
              <a:rPr lang="en-US" b="1" i="1" dirty="0">
                <a:latin typeface="Agency FB" panose="020B0503020202020204" pitchFamily="34" charset="0"/>
              </a:rPr>
              <a:t>(14 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152400" y="2574569"/>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188810" y="2552794"/>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2225220" y="2552794"/>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197932" y="3616841"/>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a:blip r:embed="rId5"/>
          <a:stretch>
            <a:fillRect/>
          </a:stretch>
        </p:blipFill>
        <p:spPr>
          <a:xfrm>
            <a:off x="1210392" y="3616841"/>
            <a:ext cx="1036410" cy="999831"/>
          </a:xfrm>
          <a:prstGeom prst="rect">
            <a:avLst/>
          </a:prstGeom>
        </p:spPr>
      </p:pic>
      <p:pic>
        <p:nvPicPr>
          <p:cNvPr id="50" name="Picture 49">
            <a:extLst>
              <a:ext uri="{FF2B5EF4-FFF2-40B4-BE49-F238E27FC236}">
                <a16:creationId xmlns:a16="http://schemas.microsoft.com/office/drawing/2014/main" id="{E76E7FA6-E898-66F1-B675-95A40C728CFF}"/>
              </a:ext>
            </a:extLst>
          </p:cNvPr>
          <p:cNvPicPr>
            <a:picLocks noChangeAspect="1"/>
          </p:cNvPicPr>
          <p:nvPr/>
        </p:nvPicPr>
        <p:blipFill>
          <a:blip r:embed="rId5"/>
          <a:stretch>
            <a:fillRect/>
          </a:stretch>
        </p:blipFill>
        <p:spPr>
          <a:xfrm>
            <a:off x="2246802" y="3616841"/>
            <a:ext cx="1036410" cy="999831"/>
          </a:xfrm>
          <a:prstGeom prst="rect">
            <a:avLst/>
          </a:prstGeom>
        </p:spPr>
      </p:pic>
      <p:pic>
        <p:nvPicPr>
          <p:cNvPr id="51" name="Picture 50">
            <a:extLst>
              <a:ext uri="{FF2B5EF4-FFF2-40B4-BE49-F238E27FC236}">
                <a16:creationId xmlns:a16="http://schemas.microsoft.com/office/drawing/2014/main" id="{480147C4-080E-5D26-FFF0-8447A937610F}"/>
              </a:ext>
            </a:extLst>
          </p:cNvPr>
          <p:cNvPicPr>
            <a:picLocks noChangeAspect="1"/>
          </p:cNvPicPr>
          <p:nvPr/>
        </p:nvPicPr>
        <p:blipFill>
          <a:blip r:embed="rId5"/>
          <a:stretch>
            <a:fillRect/>
          </a:stretch>
        </p:blipFill>
        <p:spPr>
          <a:xfrm>
            <a:off x="3237680" y="2565658"/>
            <a:ext cx="1036410" cy="999831"/>
          </a:xfrm>
          <a:prstGeom prst="rect">
            <a:avLst/>
          </a:prstGeom>
        </p:spPr>
      </p:pic>
      <p:pic>
        <p:nvPicPr>
          <p:cNvPr id="52" name="Picture 51">
            <a:extLst>
              <a:ext uri="{FF2B5EF4-FFF2-40B4-BE49-F238E27FC236}">
                <a16:creationId xmlns:a16="http://schemas.microsoft.com/office/drawing/2014/main" id="{7D8B1C6C-81B7-A255-5C92-B5BA00CD25F6}"/>
              </a:ext>
            </a:extLst>
          </p:cNvPr>
          <p:cNvPicPr>
            <a:picLocks noChangeAspect="1"/>
          </p:cNvPicPr>
          <p:nvPr/>
        </p:nvPicPr>
        <p:blipFill rotWithShape="1">
          <a:blip r:embed="rId5"/>
          <a:srcRect l="1" r="2083"/>
          <a:stretch/>
        </p:blipFill>
        <p:spPr>
          <a:xfrm>
            <a:off x="3259262" y="3629705"/>
            <a:ext cx="1014828"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7766750" y="1156740"/>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120832" y="1663851"/>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10 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1849" y="1250288"/>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7335172" y="5516182"/>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200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(7 kilograms</a:t>
            </a:r>
            <a:r>
              <a:rPr lang="en-US" b="1" i="1" dirty="0"/>
              <a:t>)</a:t>
            </a:r>
          </a:p>
        </p:txBody>
      </p:sp>
      <p:pic>
        <p:nvPicPr>
          <p:cNvPr id="19" name="Picture 18">
            <a:extLst>
              <a:ext uri="{FF2B5EF4-FFF2-40B4-BE49-F238E27FC236}">
                <a16:creationId xmlns:a16="http://schemas.microsoft.com/office/drawing/2014/main" id="{3C953812-DF67-E1AD-DC07-1257697BA3C9}"/>
              </a:ext>
            </a:extLst>
          </p:cNvPr>
          <p:cNvPicPr>
            <a:picLocks noChangeAspect="1"/>
          </p:cNvPicPr>
          <p:nvPr/>
        </p:nvPicPr>
        <p:blipFill>
          <a:blip r:embed="rId7"/>
          <a:stretch>
            <a:fillRect/>
          </a:stretch>
        </p:blipFill>
        <p:spPr>
          <a:xfrm>
            <a:off x="8320902" y="2669616"/>
            <a:ext cx="731583" cy="944962"/>
          </a:xfrm>
          <a:prstGeom prst="rect">
            <a:avLst/>
          </a:prstGeom>
        </p:spPr>
      </p:pic>
      <p:pic>
        <p:nvPicPr>
          <p:cNvPr id="20" name="Picture 19">
            <a:extLst>
              <a:ext uri="{FF2B5EF4-FFF2-40B4-BE49-F238E27FC236}">
                <a16:creationId xmlns:a16="http://schemas.microsoft.com/office/drawing/2014/main" id="{20E68173-6256-209A-D25F-8D766AEB42BE}"/>
              </a:ext>
            </a:extLst>
          </p:cNvPr>
          <p:cNvPicPr>
            <a:picLocks noChangeAspect="1"/>
          </p:cNvPicPr>
          <p:nvPr/>
        </p:nvPicPr>
        <p:blipFill>
          <a:blip r:embed="rId7"/>
          <a:stretch>
            <a:fillRect/>
          </a:stretch>
        </p:blipFill>
        <p:spPr>
          <a:xfrm>
            <a:off x="8986134" y="2659285"/>
            <a:ext cx="731583" cy="944962"/>
          </a:xfrm>
          <a:prstGeom prst="rect">
            <a:avLst/>
          </a:prstGeom>
        </p:spPr>
      </p:pic>
      <p:pic>
        <p:nvPicPr>
          <p:cNvPr id="21" name="Picture 20">
            <a:extLst>
              <a:ext uri="{FF2B5EF4-FFF2-40B4-BE49-F238E27FC236}">
                <a16:creationId xmlns:a16="http://schemas.microsoft.com/office/drawing/2014/main" id="{D8AFEB7C-875F-5055-0307-D2678F182116}"/>
              </a:ext>
            </a:extLst>
          </p:cNvPr>
          <p:cNvPicPr>
            <a:picLocks noChangeAspect="1"/>
          </p:cNvPicPr>
          <p:nvPr/>
        </p:nvPicPr>
        <p:blipFill>
          <a:blip r:embed="rId7"/>
          <a:stretch>
            <a:fillRect/>
          </a:stretch>
        </p:blipFill>
        <p:spPr>
          <a:xfrm>
            <a:off x="9613436" y="2631078"/>
            <a:ext cx="731583" cy="944962"/>
          </a:xfrm>
          <a:prstGeom prst="rect">
            <a:avLst/>
          </a:prstGeom>
        </p:spPr>
      </p:pic>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25" name="Picture 24">
            <a:extLst>
              <a:ext uri="{FF2B5EF4-FFF2-40B4-BE49-F238E27FC236}">
                <a16:creationId xmlns:a16="http://schemas.microsoft.com/office/drawing/2014/main" id="{BD47F2F9-1142-FAA9-D0D7-6004B5B01622}"/>
              </a:ext>
            </a:extLst>
          </p:cNvPr>
          <p:cNvPicPr>
            <a:picLocks noChangeAspect="1"/>
          </p:cNvPicPr>
          <p:nvPr/>
        </p:nvPicPr>
        <p:blipFill>
          <a:blip r:embed="rId7"/>
          <a:stretch>
            <a:fillRect/>
          </a:stretch>
        </p:blipFill>
        <p:spPr>
          <a:xfrm>
            <a:off x="8349738" y="3664694"/>
            <a:ext cx="731583" cy="944962"/>
          </a:xfrm>
          <a:prstGeom prst="rect">
            <a:avLst/>
          </a:prstGeom>
        </p:spPr>
      </p:pic>
      <p:pic>
        <p:nvPicPr>
          <p:cNvPr id="26" name="Picture 25">
            <a:extLst>
              <a:ext uri="{FF2B5EF4-FFF2-40B4-BE49-F238E27FC236}">
                <a16:creationId xmlns:a16="http://schemas.microsoft.com/office/drawing/2014/main" id="{6AEFD776-C6F8-E2EC-B4BC-9E1CA9A6CA1F}"/>
              </a:ext>
            </a:extLst>
          </p:cNvPr>
          <p:cNvPicPr>
            <a:picLocks noChangeAspect="1"/>
          </p:cNvPicPr>
          <p:nvPr/>
        </p:nvPicPr>
        <p:blipFill>
          <a:blip r:embed="rId7"/>
          <a:stretch>
            <a:fillRect/>
          </a:stretch>
        </p:blipFill>
        <p:spPr>
          <a:xfrm>
            <a:off x="9014970" y="3654363"/>
            <a:ext cx="731583" cy="944962"/>
          </a:xfrm>
          <a:prstGeom prst="rect">
            <a:avLst/>
          </a:prstGeom>
        </p:spPr>
      </p:pic>
      <p:pic>
        <p:nvPicPr>
          <p:cNvPr id="27" name="Picture 26">
            <a:extLst>
              <a:ext uri="{FF2B5EF4-FFF2-40B4-BE49-F238E27FC236}">
                <a16:creationId xmlns:a16="http://schemas.microsoft.com/office/drawing/2014/main" id="{40CB4EF8-3FA3-81B2-ABDC-F6364B6306DF}"/>
              </a:ext>
            </a:extLst>
          </p:cNvPr>
          <p:cNvPicPr>
            <a:picLocks noChangeAspect="1"/>
          </p:cNvPicPr>
          <p:nvPr/>
        </p:nvPicPr>
        <p:blipFill>
          <a:blip r:embed="rId7"/>
          <a:stretch>
            <a:fillRect/>
          </a:stretch>
        </p:blipFill>
        <p:spPr>
          <a:xfrm>
            <a:off x="9642272" y="3626156"/>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a:blip r:embed="rId7"/>
          <a:stretch>
            <a:fillRect/>
          </a:stretch>
        </p:blipFill>
        <p:spPr>
          <a:xfrm>
            <a:off x="7718598" y="3659446"/>
            <a:ext cx="731583" cy="944962"/>
          </a:xfrm>
          <a:prstGeom prst="rect">
            <a:avLst/>
          </a:prstGeom>
        </p:spPr>
      </p:pic>
      <p:pic>
        <p:nvPicPr>
          <p:cNvPr id="7" name="Picture 6">
            <a:extLst>
              <a:ext uri="{FF2B5EF4-FFF2-40B4-BE49-F238E27FC236}">
                <a16:creationId xmlns:a16="http://schemas.microsoft.com/office/drawing/2014/main" id="{103AD376-9AA7-FB98-8F66-290E9972DB5E}"/>
              </a:ext>
            </a:extLst>
          </p:cNvPr>
          <p:cNvPicPr>
            <a:picLocks noChangeAspect="1"/>
          </p:cNvPicPr>
          <p:nvPr/>
        </p:nvPicPr>
        <p:blipFill>
          <a:blip r:embed="rId7"/>
          <a:stretch>
            <a:fillRect/>
          </a:stretch>
        </p:blipFill>
        <p:spPr>
          <a:xfrm>
            <a:off x="8386181" y="4571220"/>
            <a:ext cx="731583" cy="944962"/>
          </a:xfrm>
          <a:prstGeom prst="rect">
            <a:avLst/>
          </a:prstGeom>
        </p:spPr>
      </p:pic>
      <p:pic>
        <p:nvPicPr>
          <p:cNvPr id="8" name="Picture 7">
            <a:extLst>
              <a:ext uri="{FF2B5EF4-FFF2-40B4-BE49-F238E27FC236}">
                <a16:creationId xmlns:a16="http://schemas.microsoft.com/office/drawing/2014/main" id="{974900CE-E94C-091B-059D-F2DA29585B0F}"/>
              </a:ext>
            </a:extLst>
          </p:cNvPr>
          <p:cNvPicPr>
            <a:picLocks noChangeAspect="1"/>
          </p:cNvPicPr>
          <p:nvPr/>
        </p:nvPicPr>
        <p:blipFill>
          <a:blip r:embed="rId7"/>
          <a:stretch>
            <a:fillRect/>
          </a:stretch>
        </p:blipFill>
        <p:spPr>
          <a:xfrm>
            <a:off x="9051413" y="4560889"/>
            <a:ext cx="731583" cy="944962"/>
          </a:xfrm>
          <a:prstGeom prst="rect">
            <a:avLst/>
          </a:prstGeom>
        </p:spPr>
      </p:pic>
      <p:pic>
        <p:nvPicPr>
          <p:cNvPr id="9" name="Picture 8">
            <a:extLst>
              <a:ext uri="{FF2B5EF4-FFF2-40B4-BE49-F238E27FC236}">
                <a16:creationId xmlns:a16="http://schemas.microsoft.com/office/drawing/2014/main" id="{AAA2C34A-4372-B78B-AA53-72EE03567A59}"/>
              </a:ext>
            </a:extLst>
          </p:cNvPr>
          <p:cNvPicPr>
            <a:picLocks noChangeAspect="1"/>
          </p:cNvPicPr>
          <p:nvPr/>
        </p:nvPicPr>
        <p:blipFill>
          <a:blip r:embed="rId7"/>
          <a:stretch>
            <a:fillRect/>
          </a:stretch>
        </p:blipFill>
        <p:spPr>
          <a:xfrm>
            <a:off x="9678715" y="4532682"/>
            <a:ext cx="731583" cy="944962"/>
          </a:xfrm>
          <a:prstGeom prst="rect">
            <a:avLst/>
          </a:prstGeom>
        </p:spPr>
      </p:pic>
      <p:pic>
        <p:nvPicPr>
          <p:cNvPr id="12" name="Picture 11">
            <a:extLst>
              <a:ext uri="{FF2B5EF4-FFF2-40B4-BE49-F238E27FC236}">
                <a16:creationId xmlns:a16="http://schemas.microsoft.com/office/drawing/2014/main" id="{EFE7282F-27C2-AC1B-DB96-059C3795A47C}"/>
              </a:ext>
            </a:extLst>
          </p:cNvPr>
          <p:cNvPicPr>
            <a:picLocks noChangeAspect="1"/>
          </p:cNvPicPr>
          <p:nvPr/>
        </p:nvPicPr>
        <p:blipFill>
          <a:blip r:embed="rId7"/>
          <a:stretch>
            <a:fillRect/>
          </a:stretch>
        </p:blipFill>
        <p:spPr>
          <a:xfrm>
            <a:off x="7755041" y="4565972"/>
            <a:ext cx="731583" cy="944962"/>
          </a:xfrm>
          <a:prstGeom prst="rect">
            <a:avLst/>
          </a:prstGeom>
        </p:spPr>
      </p:pic>
      <p:pic>
        <p:nvPicPr>
          <p:cNvPr id="23" name="Picture 22">
            <a:extLst>
              <a:ext uri="{FF2B5EF4-FFF2-40B4-BE49-F238E27FC236}">
                <a16:creationId xmlns:a16="http://schemas.microsoft.com/office/drawing/2014/main" id="{6826B1CF-C531-4A31-CD68-3ED324D850BA}"/>
              </a:ext>
            </a:extLst>
          </p:cNvPr>
          <p:cNvPicPr>
            <a:picLocks noChangeAspect="1"/>
          </p:cNvPicPr>
          <p:nvPr/>
        </p:nvPicPr>
        <p:blipFill>
          <a:blip r:embed="rId7"/>
          <a:stretch>
            <a:fillRect/>
          </a:stretch>
        </p:blipFill>
        <p:spPr>
          <a:xfrm>
            <a:off x="7035167" y="2668351"/>
            <a:ext cx="731583" cy="944962"/>
          </a:xfrm>
          <a:prstGeom prst="rect">
            <a:avLst/>
          </a:prstGeom>
        </p:spPr>
      </p:pic>
      <p:pic>
        <p:nvPicPr>
          <p:cNvPr id="31" name="Picture 30">
            <a:extLst>
              <a:ext uri="{FF2B5EF4-FFF2-40B4-BE49-F238E27FC236}">
                <a16:creationId xmlns:a16="http://schemas.microsoft.com/office/drawing/2014/main" id="{84D578CA-4212-7CD4-FC18-5FA74987C1C0}"/>
              </a:ext>
            </a:extLst>
          </p:cNvPr>
          <p:cNvPicPr>
            <a:picLocks noChangeAspect="1"/>
          </p:cNvPicPr>
          <p:nvPr/>
        </p:nvPicPr>
        <p:blipFill>
          <a:blip r:embed="rId7"/>
          <a:stretch>
            <a:fillRect/>
          </a:stretch>
        </p:blipFill>
        <p:spPr>
          <a:xfrm>
            <a:off x="7064003" y="3663429"/>
            <a:ext cx="731583" cy="944962"/>
          </a:xfrm>
          <a:prstGeom prst="rect">
            <a:avLst/>
          </a:prstGeom>
        </p:spPr>
      </p:pic>
      <p:pic>
        <p:nvPicPr>
          <p:cNvPr id="32" name="Picture 31">
            <a:extLst>
              <a:ext uri="{FF2B5EF4-FFF2-40B4-BE49-F238E27FC236}">
                <a16:creationId xmlns:a16="http://schemas.microsoft.com/office/drawing/2014/main" id="{C6440CB8-1BAE-6CB1-84BC-62217696A0DC}"/>
              </a:ext>
            </a:extLst>
          </p:cNvPr>
          <p:cNvPicPr>
            <a:picLocks noChangeAspect="1"/>
          </p:cNvPicPr>
          <p:nvPr/>
        </p:nvPicPr>
        <p:blipFill>
          <a:blip r:embed="rId7"/>
          <a:stretch>
            <a:fillRect/>
          </a:stretch>
        </p:blipFill>
        <p:spPr>
          <a:xfrm>
            <a:off x="7100446" y="4569955"/>
            <a:ext cx="731583" cy="944962"/>
          </a:xfrm>
          <a:prstGeom prst="rect">
            <a:avLst/>
          </a:prstGeom>
        </p:spPr>
      </p:pic>
      <p:pic>
        <p:nvPicPr>
          <p:cNvPr id="38" name="Picture 37">
            <a:extLst>
              <a:ext uri="{FF2B5EF4-FFF2-40B4-BE49-F238E27FC236}">
                <a16:creationId xmlns:a16="http://schemas.microsoft.com/office/drawing/2014/main" id="{1C97EC0C-87DD-6278-57B1-15BA00477BA5}"/>
              </a:ext>
            </a:extLst>
          </p:cNvPr>
          <p:cNvPicPr>
            <a:picLocks noChangeAspect="1"/>
          </p:cNvPicPr>
          <p:nvPr/>
        </p:nvPicPr>
        <p:blipFill>
          <a:blip r:embed="rId5"/>
          <a:stretch>
            <a:fillRect/>
          </a:stretch>
        </p:blipFill>
        <p:spPr>
          <a:xfrm>
            <a:off x="152400" y="4627625"/>
            <a:ext cx="1036410" cy="999831"/>
          </a:xfrm>
          <a:prstGeom prst="rect">
            <a:avLst/>
          </a:prstGeom>
        </p:spPr>
      </p:pic>
      <p:pic>
        <p:nvPicPr>
          <p:cNvPr id="39" name="Picture 38">
            <a:extLst>
              <a:ext uri="{FF2B5EF4-FFF2-40B4-BE49-F238E27FC236}">
                <a16:creationId xmlns:a16="http://schemas.microsoft.com/office/drawing/2014/main" id="{91E2D190-98F2-AA90-CA31-125ACFE060F4}"/>
              </a:ext>
            </a:extLst>
          </p:cNvPr>
          <p:cNvPicPr>
            <a:picLocks noChangeAspect="1"/>
          </p:cNvPicPr>
          <p:nvPr/>
        </p:nvPicPr>
        <p:blipFill rotWithShape="1">
          <a:blip r:embed="rId5"/>
          <a:srcRect r="45207"/>
          <a:stretch/>
        </p:blipFill>
        <p:spPr>
          <a:xfrm>
            <a:off x="1164860" y="4627625"/>
            <a:ext cx="567880" cy="999831"/>
          </a:xfrm>
          <a:prstGeom prst="rect">
            <a:avLst/>
          </a:prstGeom>
        </p:spPr>
      </p:pic>
      <p:pic>
        <p:nvPicPr>
          <p:cNvPr id="40" name="Picture 39">
            <a:extLst>
              <a:ext uri="{FF2B5EF4-FFF2-40B4-BE49-F238E27FC236}">
                <a16:creationId xmlns:a16="http://schemas.microsoft.com/office/drawing/2014/main" id="{D04A9B83-7837-ED61-5471-7B1276DB61FB}"/>
              </a:ext>
            </a:extLst>
          </p:cNvPr>
          <p:cNvPicPr>
            <a:picLocks noChangeAspect="1"/>
          </p:cNvPicPr>
          <p:nvPr/>
        </p:nvPicPr>
        <p:blipFill>
          <a:blip r:embed="rId7"/>
          <a:stretch>
            <a:fillRect/>
          </a:stretch>
        </p:blipFill>
        <p:spPr>
          <a:xfrm>
            <a:off x="10289198" y="2645810"/>
            <a:ext cx="731583" cy="944962"/>
          </a:xfrm>
          <a:prstGeom prst="rect">
            <a:avLst/>
          </a:prstGeom>
        </p:spPr>
      </p:pic>
      <p:pic>
        <p:nvPicPr>
          <p:cNvPr id="41" name="Picture 40">
            <a:extLst>
              <a:ext uri="{FF2B5EF4-FFF2-40B4-BE49-F238E27FC236}">
                <a16:creationId xmlns:a16="http://schemas.microsoft.com/office/drawing/2014/main" id="{99D19434-7E97-3F2C-1F19-68F4B94DEE09}"/>
              </a:ext>
            </a:extLst>
          </p:cNvPr>
          <p:cNvPicPr>
            <a:picLocks noChangeAspect="1"/>
          </p:cNvPicPr>
          <p:nvPr/>
        </p:nvPicPr>
        <p:blipFill>
          <a:blip r:embed="rId7"/>
          <a:stretch>
            <a:fillRect/>
          </a:stretch>
        </p:blipFill>
        <p:spPr>
          <a:xfrm>
            <a:off x="10916500" y="2617603"/>
            <a:ext cx="731583" cy="944962"/>
          </a:xfrm>
          <a:prstGeom prst="rect">
            <a:avLst/>
          </a:prstGeom>
        </p:spPr>
      </p:pic>
      <p:pic>
        <p:nvPicPr>
          <p:cNvPr id="43" name="Picture 42">
            <a:extLst>
              <a:ext uri="{FF2B5EF4-FFF2-40B4-BE49-F238E27FC236}">
                <a16:creationId xmlns:a16="http://schemas.microsoft.com/office/drawing/2014/main" id="{23DAAFC4-8CB7-0EFF-CA57-5DDA4A22125D}"/>
              </a:ext>
            </a:extLst>
          </p:cNvPr>
          <p:cNvPicPr>
            <a:picLocks noChangeAspect="1"/>
          </p:cNvPicPr>
          <p:nvPr/>
        </p:nvPicPr>
        <p:blipFill>
          <a:blip r:embed="rId7"/>
          <a:stretch>
            <a:fillRect/>
          </a:stretch>
        </p:blipFill>
        <p:spPr>
          <a:xfrm>
            <a:off x="10318034" y="3640888"/>
            <a:ext cx="731583" cy="944962"/>
          </a:xfrm>
          <a:prstGeom prst="rect">
            <a:avLst/>
          </a:prstGeom>
        </p:spPr>
      </p:pic>
      <p:pic>
        <p:nvPicPr>
          <p:cNvPr id="53" name="Picture 52">
            <a:extLst>
              <a:ext uri="{FF2B5EF4-FFF2-40B4-BE49-F238E27FC236}">
                <a16:creationId xmlns:a16="http://schemas.microsoft.com/office/drawing/2014/main" id="{8E1EC71F-33AB-967C-7BBF-F7CE02AF8064}"/>
              </a:ext>
            </a:extLst>
          </p:cNvPr>
          <p:cNvPicPr>
            <a:picLocks noChangeAspect="1"/>
          </p:cNvPicPr>
          <p:nvPr/>
        </p:nvPicPr>
        <p:blipFill>
          <a:blip r:embed="rId7"/>
          <a:stretch>
            <a:fillRect/>
          </a:stretch>
        </p:blipFill>
        <p:spPr>
          <a:xfrm>
            <a:off x="10945336" y="3612681"/>
            <a:ext cx="731583" cy="944962"/>
          </a:xfrm>
          <a:prstGeom prst="rect">
            <a:avLst/>
          </a:prstGeom>
        </p:spPr>
      </p:pic>
      <p:pic>
        <p:nvPicPr>
          <p:cNvPr id="54" name="Picture 53">
            <a:extLst>
              <a:ext uri="{FF2B5EF4-FFF2-40B4-BE49-F238E27FC236}">
                <a16:creationId xmlns:a16="http://schemas.microsoft.com/office/drawing/2014/main" id="{4D9D8381-D623-5368-A586-42E1474C8D98}"/>
              </a:ext>
            </a:extLst>
          </p:cNvPr>
          <p:cNvPicPr>
            <a:picLocks noChangeAspect="1"/>
          </p:cNvPicPr>
          <p:nvPr/>
        </p:nvPicPr>
        <p:blipFill>
          <a:blip r:embed="rId7"/>
          <a:stretch>
            <a:fillRect/>
          </a:stretch>
        </p:blipFill>
        <p:spPr>
          <a:xfrm>
            <a:off x="10354477" y="4547414"/>
            <a:ext cx="731583" cy="944962"/>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111566" cy="883052"/>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1176202"/>
              </p:ext>
            </p:extLst>
          </p:nvPr>
        </p:nvGraphicFramePr>
        <p:xfrm>
          <a:off x="1219199" y="1043779"/>
          <a:ext cx="9753601" cy="5029290"/>
        </p:xfrm>
        <a:graphic>
          <a:graphicData uri="http://schemas.openxmlformats.org/drawingml/2006/table">
            <a:tbl>
              <a:tblPr firstRow="1" bandRow="1">
                <a:tableStyleId>{F5AB1C69-6EDB-4FF4-983F-18BD219EF322}</a:tableStyleId>
              </a:tblPr>
              <a:tblGrid>
                <a:gridCol w="1613376">
                  <a:extLst>
                    <a:ext uri="{9D8B030D-6E8A-4147-A177-3AD203B41FA5}">
                      <a16:colId xmlns:a16="http://schemas.microsoft.com/office/drawing/2014/main" val="20000"/>
                    </a:ext>
                  </a:extLst>
                </a:gridCol>
                <a:gridCol w="1152302">
                  <a:extLst>
                    <a:ext uri="{9D8B030D-6E8A-4147-A177-3AD203B41FA5}">
                      <a16:colId xmlns:a16="http://schemas.microsoft.com/office/drawing/2014/main" val="20001"/>
                    </a:ext>
                  </a:extLst>
                </a:gridCol>
                <a:gridCol w="1751779">
                  <a:extLst>
                    <a:ext uri="{9D8B030D-6E8A-4147-A177-3AD203B41FA5}">
                      <a16:colId xmlns:a16="http://schemas.microsoft.com/office/drawing/2014/main" val="20002"/>
                    </a:ext>
                  </a:extLst>
                </a:gridCol>
                <a:gridCol w="1334703">
                  <a:extLst>
                    <a:ext uri="{9D8B030D-6E8A-4147-A177-3AD203B41FA5}">
                      <a16:colId xmlns:a16="http://schemas.microsoft.com/office/drawing/2014/main" val="20003"/>
                    </a:ext>
                  </a:extLst>
                </a:gridCol>
                <a:gridCol w="1129365">
                  <a:extLst>
                    <a:ext uri="{9D8B030D-6E8A-4147-A177-3AD203B41FA5}">
                      <a16:colId xmlns:a16="http://schemas.microsoft.com/office/drawing/2014/main" val="20004"/>
                    </a:ext>
                  </a:extLst>
                </a:gridCol>
                <a:gridCol w="1129365">
                  <a:extLst>
                    <a:ext uri="{9D8B030D-6E8A-4147-A177-3AD203B41FA5}">
                      <a16:colId xmlns:a16="http://schemas.microsoft.com/office/drawing/2014/main" val="20005"/>
                    </a:ext>
                  </a:extLst>
                </a:gridCol>
                <a:gridCol w="1642711">
                  <a:extLst>
                    <a:ext uri="{9D8B030D-6E8A-4147-A177-3AD203B41FA5}">
                      <a16:colId xmlns:a16="http://schemas.microsoft.com/office/drawing/2014/main" val="20006"/>
                    </a:ext>
                  </a:extLst>
                </a:gridCol>
              </a:tblGrid>
              <a:tr h="531419">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317119">
                <a:tc>
                  <a:txBody>
                    <a:bodyPr/>
                    <a:lstStyle/>
                    <a:p>
                      <a:r>
                        <a:rPr lang="en-US" dirty="0"/>
                        <a:t>March 2023</a:t>
                      </a:r>
                    </a:p>
                  </a:txBody>
                  <a:tcPr/>
                </a:tc>
                <a:tc>
                  <a:txBody>
                    <a:bodyPr/>
                    <a:lstStyle/>
                    <a:p>
                      <a:pPr algn="ctr"/>
                      <a:r>
                        <a:rPr lang="en-US" dirty="0"/>
                        <a:t>25</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dirty="0"/>
                        <a:t>13</a:t>
                      </a:r>
                    </a:p>
                  </a:txBody>
                  <a:tcPr/>
                </a:tc>
                <a:tc>
                  <a:txBody>
                    <a:bodyPr/>
                    <a:lstStyle/>
                    <a:p>
                      <a:pPr algn="ctr"/>
                      <a:r>
                        <a:rPr lang="en-US" dirty="0"/>
                        <a:t>26</a:t>
                      </a:r>
                    </a:p>
                  </a:txBody>
                  <a:tcPr/>
                </a:tc>
                <a:tc>
                  <a:txBody>
                    <a:bodyPr/>
                    <a:lstStyle/>
                    <a:p>
                      <a:pPr algn="ctr"/>
                      <a:r>
                        <a:rPr lang="en-US" b="1" dirty="0"/>
                        <a:t>117</a:t>
                      </a:r>
                    </a:p>
                  </a:txBody>
                  <a:tcPr/>
                </a:tc>
                <a:extLst>
                  <a:ext uri="{0D108BD9-81ED-4DB2-BD59-A6C34878D82A}">
                    <a16:rowId xmlns:a16="http://schemas.microsoft.com/office/drawing/2014/main" val="10001"/>
                  </a:ext>
                </a:extLst>
              </a:tr>
              <a:tr h="317119">
                <a:tc>
                  <a:txBody>
                    <a:bodyPr/>
                    <a:lstStyle/>
                    <a:p>
                      <a:r>
                        <a:rPr lang="en-US" dirty="0"/>
                        <a:t>April</a:t>
                      </a:r>
                    </a:p>
                  </a:txBody>
                  <a:tcPr/>
                </a:tc>
                <a:tc>
                  <a:txBody>
                    <a:bodyPr/>
                    <a:lstStyle/>
                    <a:p>
                      <a:pPr algn="ctr"/>
                      <a:r>
                        <a:rPr lang="en-US" dirty="0"/>
                        <a:t>45</a:t>
                      </a:r>
                    </a:p>
                  </a:txBody>
                  <a:tcPr/>
                </a:tc>
                <a:tc>
                  <a:txBody>
                    <a:bodyPr/>
                    <a:lstStyle/>
                    <a:p>
                      <a:pPr algn="ctr"/>
                      <a:r>
                        <a:rPr lang="en-US" dirty="0"/>
                        <a:t>25</a:t>
                      </a:r>
                    </a:p>
                  </a:txBody>
                  <a:tcPr/>
                </a:tc>
                <a:tc>
                  <a:txBody>
                    <a:bodyPr/>
                    <a:lstStyle/>
                    <a:p>
                      <a:pPr algn="ctr"/>
                      <a:r>
                        <a:rPr lang="en-US" dirty="0"/>
                        <a:t>23</a:t>
                      </a:r>
                    </a:p>
                  </a:txBody>
                  <a:tcPr/>
                </a:tc>
                <a:tc>
                  <a:txBody>
                    <a:bodyPr/>
                    <a:lstStyle/>
                    <a:p>
                      <a:pPr algn="ctr"/>
                      <a:r>
                        <a:rPr lang="en-US" dirty="0"/>
                        <a:t>12</a:t>
                      </a:r>
                    </a:p>
                  </a:txBody>
                  <a:tcPr/>
                </a:tc>
                <a:tc>
                  <a:txBody>
                    <a:bodyPr/>
                    <a:lstStyle/>
                    <a:p>
                      <a:pPr algn="ctr"/>
                      <a:r>
                        <a:rPr lang="en-US" dirty="0"/>
                        <a:t>89</a:t>
                      </a:r>
                    </a:p>
                  </a:txBody>
                  <a:tcPr/>
                </a:tc>
                <a:tc>
                  <a:txBody>
                    <a:bodyPr/>
                    <a:lstStyle/>
                    <a:p>
                      <a:pPr algn="ctr"/>
                      <a:r>
                        <a:rPr lang="en-US" b="1" dirty="0"/>
                        <a:t>194</a:t>
                      </a:r>
                    </a:p>
                  </a:txBody>
                  <a:tcPr/>
                </a:tc>
                <a:extLst>
                  <a:ext uri="{0D108BD9-81ED-4DB2-BD59-A6C34878D82A}">
                    <a16:rowId xmlns:a16="http://schemas.microsoft.com/office/drawing/2014/main" val="1726037941"/>
                  </a:ext>
                </a:extLst>
              </a:tr>
              <a:tr h="317119">
                <a:tc>
                  <a:txBody>
                    <a:bodyPr/>
                    <a:lstStyle/>
                    <a:p>
                      <a:r>
                        <a:rPr lang="en-US" dirty="0"/>
                        <a:t>May</a:t>
                      </a:r>
                    </a:p>
                  </a:txBody>
                  <a:tcPr/>
                </a:tc>
                <a:tc>
                  <a:txBody>
                    <a:bodyPr/>
                    <a:lstStyle/>
                    <a:p>
                      <a:pPr algn="ctr"/>
                      <a:r>
                        <a:rPr lang="en-US" dirty="0"/>
                        <a:t>37</a:t>
                      </a:r>
                    </a:p>
                  </a:txBody>
                  <a:tcPr/>
                </a:tc>
                <a:tc>
                  <a:txBody>
                    <a:bodyPr/>
                    <a:lstStyle/>
                    <a:p>
                      <a:pPr algn="ctr"/>
                      <a:r>
                        <a:rPr lang="en-US" dirty="0"/>
                        <a:t>37</a:t>
                      </a:r>
                    </a:p>
                  </a:txBody>
                  <a:tcPr/>
                </a:tc>
                <a:tc>
                  <a:txBody>
                    <a:bodyPr/>
                    <a:lstStyle/>
                    <a:p>
                      <a:pPr algn="ctr"/>
                      <a:r>
                        <a:rPr lang="en-US" dirty="0"/>
                        <a:t>26</a:t>
                      </a:r>
                    </a:p>
                  </a:txBody>
                  <a:tcPr/>
                </a:tc>
                <a:tc>
                  <a:txBody>
                    <a:bodyPr/>
                    <a:lstStyle/>
                    <a:p>
                      <a:pPr algn="ctr"/>
                      <a:r>
                        <a:rPr lang="en-US" dirty="0"/>
                        <a:t>9</a:t>
                      </a:r>
                    </a:p>
                  </a:txBody>
                  <a:tcPr/>
                </a:tc>
                <a:tc>
                  <a:txBody>
                    <a:bodyPr/>
                    <a:lstStyle/>
                    <a:p>
                      <a:pPr algn="ctr"/>
                      <a:r>
                        <a:rPr lang="en-US" dirty="0"/>
                        <a:t>70</a:t>
                      </a:r>
                    </a:p>
                  </a:txBody>
                  <a:tcPr/>
                </a:tc>
                <a:tc>
                  <a:txBody>
                    <a:bodyPr/>
                    <a:lstStyle/>
                    <a:p>
                      <a:pPr algn="ctr"/>
                      <a:r>
                        <a:rPr lang="en-US" b="1" dirty="0"/>
                        <a:t>179</a:t>
                      </a:r>
                    </a:p>
                  </a:txBody>
                  <a:tcPr/>
                </a:tc>
                <a:extLst>
                  <a:ext uri="{0D108BD9-81ED-4DB2-BD59-A6C34878D82A}">
                    <a16:rowId xmlns:a16="http://schemas.microsoft.com/office/drawing/2014/main" val="3515467881"/>
                  </a:ext>
                </a:extLst>
              </a:tr>
              <a:tr h="317119">
                <a:tc>
                  <a:txBody>
                    <a:bodyPr/>
                    <a:lstStyle/>
                    <a:p>
                      <a:r>
                        <a:rPr lang="en-US" dirty="0"/>
                        <a:t>June</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137</a:t>
                      </a:r>
                    </a:p>
                  </a:txBody>
                  <a:tcPr/>
                </a:tc>
                <a:tc>
                  <a:txBody>
                    <a:bodyPr/>
                    <a:lstStyle/>
                    <a:p>
                      <a:pPr algn="ctr"/>
                      <a:r>
                        <a:rPr lang="en-US" b="1" dirty="0"/>
                        <a:t>240</a:t>
                      </a:r>
                    </a:p>
                  </a:txBody>
                  <a:tcPr/>
                </a:tc>
                <a:extLst>
                  <a:ext uri="{0D108BD9-81ED-4DB2-BD59-A6C34878D82A}">
                    <a16:rowId xmlns:a16="http://schemas.microsoft.com/office/drawing/2014/main" val="4001831330"/>
                  </a:ext>
                </a:extLst>
              </a:tr>
              <a:tr h="317119">
                <a:tc>
                  <a:txBody>
                    <a:bodyPr/>
                    <a:lstStyle/>
                    <a:p>
                      <a:r>
                        <a:rPr lang="en-US" dirty="0"/>
                        <a:t>July</a:t>
                      </a:r>
                    </a:p>
                  </a:txBody>
                  <a:tcPr/>
                </a:tc>
                <a:tc>
                  <a:txBody>
                    <a:bodyPr/>
                    <a:lstStyle/>
                    <a:p>
                      <a:pPr algn="ctr"/>
                      <a:r>
                        <a:rPr lang="en-US" dirty="0"/>
                        <a:t>45</a:t>
                      </a:r>
                    </a:p>
                  </a:txBody>
                  <a:tcPr/>
                </a:tc>
                <a:tc>
                  <a:txBody>
                    <a:bodyPr/>
                    <a:lstStyle/>
                    <a:p>
                      <a:pPr algn="ctr"/>
                      <a:r>
                        <a:rPr lang="en-US" dirty="0"/>
                        <a:t>20</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b="1" dirty="0"/>
                        <a:t>129</a:t>
                      </a:r>
                    </a:p>
                  </a:txBody>
                  <a:tcPr/>
                </a:tc>
                <a:extLst>
                  <a:ext uri="{0D108BD9-81ED-4DB2-BD59-A6C34878D82A}">
                    <a16:rowId xmlns:a16="http://schemas.microsoft.com/office/drawing/2014/main" val="1682836173"/>
                  </a:ext>
                </a:extLst>
              </a:tr>
              <a:tr h="317119">
                <a:tc>
                  <a:txBody>
                    <a:bodyPr/>
                    <a:lstStyle/>
                    <a:p>
                      <a:r>
                        <a:rPr lang="en-US" dirty="0"/>
                        <a:t>August</a:t>
                      </a:r>
                    </a:p>
                  </a:txBody>
                  <a:tcPr/>
                </a:tc>
                <a:tc>
                  <a:txBody>
                    <a:bodyPr/>
                    <a:lstStyle/>
                    <a:p>
                      <a:pPr algn="ctr"/>
                      <a:r>
                        <a:rPr lang="en-US" dirty="0"/>
                        <a:t>20</a:t>
                      </a:r>
                    </a:p>
                  </a:txBody>
                  <a:tcPr/>
                </a:tc>
                <a:tc>
                  <a:txBody>
                    <a:bodyPr/>
                    <a:lstStyle/>
                    <a:p>
                      <a:pPr algn="ctr"/>
                      <a:r>
                        <a:rPr lang="en-US" dirty="0"/>
                        <a:t>9</a:t>
                      </a:r>
                    </a:p>
                  </a:txBody>
                  <a:tcPr/>
                </a:tc>
                <a:tc>
                  <a:txBody>
                    <a:bodyPr/>
                    <a:lstStyle/>
                    <a:p>
                      <a:pPr algn="ctr"/>
                      <a:r>
                        <a:rPr lang="en-US" dirty="0"/>
                        <a:t>13</a:t>
                      </a:r>
                    </a:p>
                  </a:txBody>
                  <a:tcPr/>
                </a:tc>
                <a:tc>
                  <a:txBody>
                    <a:bodyPr/>
                    <a:lstStyle/>
                    <a:p>
                      <a:pPr algn="ctr"/>
                      <a:r>
                        <a:rPr lang="en-US" dirty="0"/>
                        <a:t>9</a:t>
                      </a:r>
                    </a:p>
                  </a:txBody>
                  <a:tcPr/>
                </a:tc>
                <a:tc>
                  <a:txBody>
                    <a:bodyPr/>
                    <a:lstStyle/>
                    <a:p>
                      <a:pPr algn="ctr"/>
                      <a:r>
                        <a:rPr lang="en-US" dirty="0"/>
                        <a:t>17</a:t>
                      </a:r>
                    </a:p>
                  </a:txBody>
                  <a:tcPr/>
                </a:tc>
                <a:tc>
                  <a:txBody>
                    <a:bodyPr/>
                    <a:lstStyle/>
                    <a:p>
                      <a:pPr algn="ctr"/>
                      <a:r>
                        <a:rPr lang="en-US" b="1" dirty="0"/>
                        <a:t>68</a:t>
                      </a:r>
                    </a:p>
                  </a:txBody>
                  <a:tcPr/>
                </a:tc>
                <a:extLst>
                  <a:ext uri="{0D108BD9-81ED-4DB2-BD59-A6C34878D82A}">
                    <a16:rowId xmlns:a16="http://schemas.microsoft.com/office/drawing/2014/main" val="3135813702"/>
                  </a:ext>
                </a:extLst>
              </a:tr>
              <a:tr h="317119">
                <a:tc>
                  <a:txBody>
                    <a:bodyPr/>
                    <a:lstStyle/>
                    <a:p>
                      <a:r>
                        <a:rPr lang="en-US" dirty="0"/>
                        <a:t>September</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19</a:t>
                      </a:r>
                    </a:p>
                  </a:txBody>
                  <a:tcPr/>
                </a:tc>
                <a:tc>
                  <a:txBody>
                    <a:bodyPr/>
                    <a:lstStyle/>
                    <a:p>
                      <a:pPr algn="ctr"/>
                      <a:r>
                        <a:rPr lang="en-US" dirty="0"/>
                        <a:t>7</a:t>
                      </a:r>
                    </a:p>
                  </a:txBody>
                  <a:tcPr/>
                </a:tc>
                <a:tc>
                  <a:txBody>
                    <a:bodyPr/>
                    <a:lstStyle/>
                    <a:p>
                      <a:pPr algn="ctr"/>
                      <a:r>
                        <a:rPr lang="en-US" dirty="0"/>
                        <a:t>70</a:t>
                      </a:r>
                    </a:p>
                  </a:txBody>
                  <a:tcPr/>
                </a:tc>
                <a:tc>
                  <a:txBody>
                    <a:bodyPr/>
                    <a:lstStyle/>
                    <a:p>
                      <a:pPr algn="ctr"/>
                      <a:r>
                        <a:rPr lang="en-US" b="1" dirty="0"/>
                        <a:t>154</a:t>
                      </a:r>
                    </a:p>
                  </a:txBody>
                  <a:tcPr/>
                </a:tc>
                <a:extLst>
                  <a:ext uri="{0D108BD9-81ED-4DB2-BD59-A6C34878D82A}">
                    <a16:rowId xmlns:a16="http://schemas.microsoft.com/office/drawing/2014/main" val="210065048"/>
                  </a:ext>
                </a:extLst>
              </a:tr>
              <a:tr h="317119">
                <a:tc>
                  <a:txBody>
                    <a:bodyPr/>
                    <a:lstStyle/>
                    <a:p>
                      <a:r>
                        <a:rPr lang="en-US" dirty="0"/>
                        <a:t>October</a:t>
                      </a:r>
                    </a:p>
                  </a:txBody>
                  <a:tcPr/>
                </a:tc>
                <a:tc>
                  <a:txBody>
                    <a:bodyPr/>
                    <a:lstStyle/>
                    <a:p>
                      <a:pPr algn="ctr"/>
                      <a:r>
                        <a:rPr lang="en-US" dirty="0"/>
                        <a:t>22</a:t>
                      </a:r>
                    </a:p>
                  </a:txBody>
                  <a:tcPr/>
                </a:tc>
                <a:tc>
                  <a:txBody>
                    <a:bodyPr/>
                    <a:lstStyle/>
                    <a:p>
                      <a:pPr algn="ctr"/>
                      <a:r>
                        <a:rPr lang="en-US" dirty="0"/>
                        <a:t>19</a:t>
                      </a:r>
                    </a:p>
                  </a:txBody>
                  <a:tcPr/>
                </a:tc>
                <a:tc>
                  <a:txBody>
                    <a:bodyPr/>
                    <a:lstStyle/>
                    <a:p>
                      <a:pPr algn="ctr"/>
                      <a:r>
                        <a:rPr lang="en-US" dirty="0"/>
                        <a:t>15</a:t>
                      </a:r>
                    </a:p>
                  </a:txBody>
                  <a:tcPr/>
                </a:tc>
                <a:tc>
                  <a:txBody>
                    <a:bodyPr/>
                    <a:lstStyle/>
                    <a:p>
                      <a:pPr algn="ctr"/>
                      <a:r>
                        <a:rPr lang="en-US" dirty="0"/>
                        <a:t>8</a:t>
                      </a:r>
                    </a:p>
                  </a:txBody>
                  <a:tcPr/>
                </a:tc>
                <a:tc>
                  <a:txBody>
                    <a:bodyPr/>
                    <a:lstStyle/>
                    <a:p>
                      <a:pPr algn="ctr"/>
                      <a:r>
                        <a:rPr lang="en-US" dirty="0"/>
                        <a:t>38</a:t>
                      </a:r>
                    </a:p>
                  </a:txBody>
                  <a:tcPr/>
                </a:tc>
                <a:tc>
                  <a:txBody>
                    <a:bodyPr/>
                    <a:lstStyle/>
                    <a:p>
                      <a:pPr algn="ctr"/>
                      <a:r>
                        <a:rPr lang="en-US" b="1" dirty="0"/>
                        <a:t>102</a:t>
                      </a:r>
                    </a:p>
                  </a:txBody>
                  <a:tcPr/>
                </a:tc>
                <a:extLst>
                  <a:ext uri="{0D108BD9-81ED-4DB2-BD59-A6C34878D82A}">
                    <a16:rowId xmlns:a16="http://schemas.microsoft.com/office/drawing/2014/main" val="2644070647"/>
                  </a:ext>
                </a:extLst>
              </a:tr>
              <a:tr h="317119">
                <a:tc>
                  <a:txBody>
                    <a:bodyPr/>
                    <a:lstStyle/>
                    <a:p>
                      <a:r>
                        <a:rPr lang="en-US" dirty="0"/>
                        <a:t>November</a:t>
                      </a:r>
                    </a:p>
                  </a:txBody>
                  <a:tcPr/>
                </a:tc>
                <a:tc>
                  <a:txBody>
                    <a:bodyPr/>
                    <a:lstStyle/>
                    <a:p>
                      <a:pPr algn="ctr"/>
                      <a:r>
                        <a:rPr lang="en-US" dirty="0"/>
                        <a:t>32</a:t>
                      </a:r>
                    </a:p>
                  </a:txBody>
                  <a:tcPr/>
                </a:tc>
                <a:tc>
                  <a:txBody>
                    <a:bodyPr/>
                    <a:lstStyle/>
                    <a:p>
                      <a:pPr algn="ctr"/>
                      <a:r>
                        <a:rPr lang="en-US" dirty="0"/>
                        <a:t>17</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28</a:t>
                      </a:r>
                    </a:p>
                  </a:txBody>
                  <a:tcPr/>
                </a:tc>
                <a:tc>
                  <a:txBody>
                    <a:bodyPr/>
                    <a:lstStyle/>
                    <a:p>
                      <a:pPr algn="ctr"/>
                      <a:r>
                        <a:rPr lang="en-US" b="1" dirty="0"/>
                        <a:t>95</a:t>
                      </a:r>
                    </a:p>
                  </a:txBody>
                  <a:tcPr/>
                </a:tc>
                <a:extLst>
                  <a:ext uri="{0D108BD9-81ED-4DB2-BD59-A6C34878D82A}">
                    <a16:rowId xmlns:a16="http://schemas.microsoft.com/office/drawing/2014/main" val="1441302590"/>
                  </a:ext>
                </a:extLst>
              </a:tr>
              <a:tr h="317119">
                <a:tc>
                  <a:txBody>
                    <a:bodyPr/>
                    <a:lstStyle/>
                    <a:p>
                      <a:r>
                        <a:rPr lang="en-US" dirty="0"/>
                        <a:t>December</a:t>
                      </a:r>
                    </a:p>
                  </a:txBody>
                  <a:tcPr/>
                </a:tc>
                <a:tc>
                  <a:txBody>
                    <a:bodyPr/>
                    <a:lstStyle/>
                    <a:p>
                      <a:pPr algn="ctr"/>
                      <a:r>
                        <a:rPr lang="en-US" dirty="0"/>
                        <a:t>30</a:t>
                      </a:r>
                    </a:p>
                  </a:txBody>
                  <a:tcPr/>
                </a:tc>
                <a:tc>
                  <a:txBody>
                    <a:bodyPr/>
                    <a:lstStyle/>
                    <a:p>
                      <a:pPr algn="ctr"/>
                      <a:r>
                        <a:rPr lang="en-US" dirty="0"/>
                        <a:t>29</a:t>
                      </a:r>
                    </a:p>
                  </a:txBody>
                  <a:tcPr/>
                </a:tc>
                <a:tc>
                  <a:txBody>
                    <a:bodyPr/>
                    <a:lstStyle/>
                    <a:p>
                      <a:pPr algn="ctr"/>
                      <a:r>
                        <a:rPr lang="en-US" dirty="0"/>
                        <a:t>23</a:t>
                      </a:r>
                    </a:p>
                  </a:txBody>
                  <a:tcPr/>
                </a:tc>
                <a:tc>
                  <a:txBody>
                    <a:bodyPr/>
                    <a:lstStyle/>
                    <a:p>
                      <a:pPr algn="ctr"/>
                      <a:r>
                        <a:rPr lang="en-US" dirty="0"/>
                        <a:t>8</a:t>
                      </a:r>
                    </a:p>
                  </a:txBody>
                  <a:tcPr/>
                </a:tc>
                <a:tc>
                  <a:txBody>
                    <a:bodyPr/>
                    <a:lstStyle/>
                    <a:p>
                      <a:pPr algn="ctr"/>
                      <a:r>
                        <a:rPr lang="en-US" dirty="0"/>
                        <a:t>50</a:t>
                      </a:r>
                    </a:p>
                  </a:txBody>
                  <a:tcPr/>
                </a:tc>
                <a:tc>
                  <a:txBody>
                    <a:bodyPr/>
                    <a:lstStyle/>
                    <a:p>
                      <a:pPr algn="ctr"/>
                      <a:r>
                        <a:rPr lang="en-US" b="1" dirty="0"/>
                        <a:t>140</a:t>
                      </a:r>
                    </a:p>
                  </a:txBody>
                  <a:tcPr/>
                </a:tc>
                <a:extLst>
                  <a:ext uri="{0D108BD9-81ED-4DB2-BD59-A6C34878D82A}">
                    <a16:rowId xmlns:a16="http://schemas.microsoft.com/office/drawing/2014/main" val="1091252077"/>
                  </a:ext>
                </a:extLst>
              </a:tr>
              <a:tr h="317119">
                <a:tc>
                  <a:txBody>
                    <a:bodyPr/>
                    <a:lstStyle/>
                    <a:p>
                      <a:r>
                        <a:rPr lang="en-US" dirty="0"/>
                        <a:t>January 2024</a:t>
                      </a:r>
                    </a:p>
                  </a:txBody>
                  <a:tcPr/>
                </a:tc>
                <a:tc>
                  <a:txBody>
                    <a:bodyPr/>
                    <a:lstStyle/>
                    <a:p>
                      <a:pPr algn="ctr"/>
                      <a:r>
                        <a:rPr lang="en-US" dirty="0"/>
                        <a:t>24</a:t>
                      </a:r>
                    </a:p>
                  </a:txBody>
                  <a:tcPr/>
                </a:tc>
                <a:tc>
                  <a:txBody>
                    <a:bodyPr/>
                    <a:lstStyle/>
                    <a:p>
                      <a:pPr algn="ctr"/>
                      <a:r>
                        <a:rPr lang="en-US" dirty="0"/>
                        <a:t>29</a:t>
                      </a:r>
                    </a:p>
                  </a:txBody>
                  <a:tcPr/>
                </a:tc>
                <a:tc>
                  <a:txBody>
                    <a:bodyPr/>
                    <a:lstStyle/>
                    <a:p>
                      <a:pPr algn="ctr"/>
                      <a:r>
                        <a:rPr lang="en-US" dirty="0"/>
                        <a:t>14</a:t>
                      </a:r>
                    </a:p>
                  </a:txBody>
                  <a:tcPr/>
                </a:tc>
                <a:tc>
                  <a:txBody>
                    <a:bodyPr/>
                    <a:lstStyle/>
                    <a:p>
                      <a:pPr algn="ctr"/>
                      <a:r>
                        <a:rPr lang="en-US" dirty="0"/>
                        <a:t>7</a:t>
                      </a:r>
                    </a:p>
                  </a:txBody>
                  <a:tcPr/>
                </a:tc>
                <a:tc>
                  <a:txBody>
                    <a:bodyPr/>
                    <a:lstStyle/>
                    <a:p>
                      <a:pPr algn="ctr"/>
                      <a:r>
                        <a:rPr lang="en-US" dirty="0"/>
                        <a:t>55</a:t>
                      </a:r>
                    </a:p>
                  </a:txBody>
                  <a:tcPr/>
                </a:tc>
                <a:tc>
                  <a:txBody>
                    <a:bodyPr/>
                    <a:lstStyle/>
                    <a:p>
                      <a:pPr algn="ctr"/>
                      <a:r>
                        <a:rPr lang="en-US" b="1" dirty="0"/>
                        <a:t>129</a:t>
                      </a:r>
                    </a:p>
                  </a:txBody>
                  <a:tcPr/>
                </a:tc>
                <a:extLst>
                  <a:ext uri="{0D108BD9-81ED-4DB2-BD59-A6C34878D82A}">
                    <a16:rowId xmlns:a16="http://schemas.microsoft.com/office/drawing/2014/main" val="3303543614"/>
                  </a:ext>
                </a:extLst>
              </a:tr>
              <a:tr h="332359">
                <a:tc>
                  <a:txBody>
                    <a:bodyPr/>
                    <a:lstStyle/>
                    <a:p>
                      <a:r>
                        <a:rPr lang="en-GB" b="1" dirty="0"/>
                        <a:t>*TOTAL</a:t>
                      </a:r>
                      <a:endParaRPr lang="en-US" b="1" dirty="0"/>
                    </a:p>
                  </a:txBody>
                  <a:tcPr/>
                </a:tc>
                <a:tc>
                  <a:txBody>
                    <a:bodyPr/>
                    <a:lstStyle/>
                    <a:p>
                      <a:pPr algn="ctr"/>
                      <a:r>
                        <a:rPr lang="en-GB" b="1" dirty="0"/>
                        <a:t>544</a:t>
                      </a:r>
                      <a:endParaRPr lang="en-US" b="1" dirty="0"/>
                    </a:p>
                  </a:txBody>
                  <a:tcPr/>
                </a:tc>
                <a:tc>
                  <a:txBody>
                    <a:bodyPr/>
                    <a:lstStyle/>
                    <a:p>
                      <a:pPr algn="ctr"/>
                      <a:r>
                        <a:rPr lang="en-GB" b="1" dirty="0"/>
                        <a:t>280</a:t>
                      </a:r>
                      <a:endParaRPr lang="en-US" b="1" dirty="0"/>
                    </a:p>
                  </a:txBody>
                  <a:tcPr/>
                </a:tc>
                <a:tc>
                  <a:txBody>
                    <a:bodyPr/>
                    <a:lstStyle/>
                    <a:p>
                      <a:pPr algn="ctr"/>
                      <a:r>
                        <a:rPr lang="en-GB" b="1" dirty="0"/>
                        <a:t>301</a:t>
                      </a:r>
                      <a:endParaRPr lang="en-US" b="1" dirty="0"/>
                    </a:p>
                  </a:txBody>
                  <a:tcPr/>
                </a:tc>
                <a:tc>
                  <a:txBody>
                    <a:bodyPr/>
                    <a:lstStyle/>
                    <a:p>
                      <a:pPr algn="ctr"/>
                      <a:r>
                        <a:rPr lang="en-GB" b="1" dirty="0"/>
                        <a:t>119</a:t>
                      </a:r>
                      <a:endParaRPr lang="en-US" b="1" dirty="0"/>
                    </a:p>
                  </a:txBody>
                  <a:tcPr/>
                </a:tc>
                <a:tc>
                  <a:txBody>
                    <a:bodyPr/>
                    <a:lstStyle/>
                    <a:p>
                      <a:pPr algn="ctr"/>
                      <a:r>
                        <a:rPr lang="en-GB" b="1" dirty="0"/>
                        <a:t>972</a:t>
                      </a:r>
                      <a:endParaRPr lang="en-US" b="1" dirty="0"/>
                    </a:p>
                  </a:txBody>
                  <a:tcPr/>
                </a:tc>
                <a:tc>
                  <a:txBody>
                    <a:bodyPr/>
                    <a:lstStyle/>
                    <a:p>
                      <a:pPr algn="ctr"/>
                      <a:r>
                        <a:rPr lang="en-GB" b="1" dirty="0"/>
                        <a:t>2,216</a:t>
                      </a:r>
                      <a:endParaRPr lang="en-US" b="1" dirty="0"/>
                    </a:p>
                  </a:txBody>
                  <a:tcPr/>
                </a:tc>
                <a:extLst>
                  <a:ext uri="{0D108BD9-81ED-4DB2-BD59-A6C34878D82A}">
                    <a16:rowId xmlns:a16="http://schemas.microsoft.com/office/drawing/2014/main" val="3211837320"/>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91529" y="18257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062" y="618597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4648200" y="6233796"/>
            <a:ext cx="5181600" cy="369332"/>
          </a:xfrm>
          <a:prstGeom prst="rect">
            <a:avLst/>
          </a:prstGeom>
          <a:noFill/>
        </p:spPr>
        <p:txBody>
          <a:bodyPr wrap="square" rtlCol="0">
            <a:spAutoFit/>
          </a:bodyPr>
          <a:lstStyle/>
          <a:p>
            <a:r>
              <a:rPr lang="en-GB" dirty="0"/>
              <a:t>*</a:t>
            </a:r>
            <a:r>
              <a:rPr lang="en-GB" i="1" dirty="0"/>
              <a:t>Total since beginning of collections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707049"/>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title"/>
          </p:nvPr>
        </p:nvSpPr>
        <p:spPr>
          <a:xfrm>
            <a:off x="1129081" y="7439"/>
            <a:ext cx="9841108" cy="953802"/>
          </a:xfrm>
          <a:prstGeom prst="rect">
            <a:avLst/>
          </a:prstGeom>
        </p:spPr>
        <p:txBody>
          <a:bodyPr/>
          <a:lstStyle>
            <a:lvl1pPr algn="ctr" defTabSz="914400">
              <a:defRPr sz="4000">
                <a:latin typeface="Arial"/>
                <a:ea typeface="Arial"/>
                <a:cs typeface="Arial"/>
                <a:sym typeface="Arial"/>
              </a:defRPr>
            </a:lvl1pPr>
          </a:lstStyle>
          <a:p>
            <a:r>
              <a:rPr lang="en-US" dirty="0"/>
              <a:t>Recyclables – majority locally processed</a:t>
            </a:r>
            <a:endParaRPr dirty="0"/>
          </a:p>
        </p:txBody>
      </p:sp>
      <p:pic>
        <p:nvPicPr>
          <p:cNvPr id="412" name="image49.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811" y="934180"/>
            <a:ext cx="1513528" cy="1437851"/>
          </a:xfrm>
          <a:prstGeom prst="rect">
            <a:avLst/>
          </a:prstGeom>
          <a:ln w="12700">
            <a:miter lim="400000"/>
          </a:ln>
        </p:spPr>
      </p:pic>
      <p:sp>
        <p:nvSpPr>
          <p:cNvPr id="413" name="Shape 413"/>
          <p:cNvSpPr/>
          <p:nvPr/>
        </p:nvSpPr>
        <p:spPr>
          <a:xfrm>
            <a:off x="3099980" y="1256773"/>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414" name="image50.jpeg" descr="http://www.recycle-direct.com/images/cardboard.jpg"/>
          <p:cNvPicPr>
            <a:picLocks noChangeAspect="1"/>
          </p:cNvPicPr>
          <p:nvPr/>
        </p:nvPicPr>
        <p:blipFill>
          <a:blip r:embed="rId3"/>
          <a:stretch>
            <a:fillRect/>
          </a:stretch>
        </p:blipFill>
        <p:spPr>
          <a:xfrm>
            <a:off x="821519" y="2413892"/>
            <a:ext cx="2050084" cy="1591682"/>
          </a:xfrm>
          <a:prstGeom prst="rect">
            <a:avLst/>
          </a:prstGeom>
          <a:ln w="12700">
            <a:miter lim="400000"/>
          </a:ln>
        </p:spPr>
      </p:pic>
      <p:sp>
        <p:nvSpPr>
          <p:cNvPr id="415" name="Shape 415"/>
          <p:cNvSpPr/>
          <p:nvPr/>
        </p:nvSpPr>
        <p:spPr>
          <a:xfrm>
            <a:off x="3099980" y="2815895"/>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416" name="image51.jpeg" descr="http://www.deq.mt.gov/Recycle/images/Bottles.jpg"/>
          <p:cNvPicPr>
            <a:picLocks noChangeAspect="1"/>
          </p:cNvPicPr>
          <p:nvPr/>
        </p:nvPicPr>
        <p:blipFill>
          <a:blip r:embed="rId4"/>
          <a:stretch>
            <a:fillRect/>
          </a:stretch>
        </p:blipFill>
        <p:spPr>
          <a:xfrm>
            <a:off x="7130250" y="2226387"/>
            <a:ext cx="1535204" cy="1269791"/>
          </a:xfrm>
          <a:prstGeom prst="rect">
            <a:avLst/>
          </a:prstGeom>
          <a:ln w="12700">
            <a:miter lim="400000"/>
          </a:ln>
        </p:spPr>
      </p:pic>
      <p:pic>
        <p:nvPicPr>
          <p:cNvPr id="417" name="image51.jpeg" descr="http://www.deq.mt.gov/Recycle/images/Bottles.jpg"/>
          <p:cNvPicPr>
            <a:picLocks noChangeAspect="1"/>
          </p:cNvPicPr>
          <p:nvPr/>
        </p:nvPicPr>
        <p:blipFill>
          <a:blip r:embed="rId4"/>
          <a:stretch>
            <a:fillRect/>
          </a:stretch>
        </p:blipFill>
        <p:spPr>
          <a:xfrm>
            <a:off x="9457850" y="2320462"/>
            <a:ext cx="1411266" cy="1167281"/>
          </a:xfrm>
          <a:prstGeom prst="rect">
            <a:avLst/>
          </a:prstGeom>
          <a:ln w="12700">
            <a:miter lim="400000"/>
          </a:ln>
        </p:spPr>
      </p:pic>
      <p:sp>
        <p:nvSpPr>
          <p:cNvPr id="418" name="Shape 418"/>
          <p:cNvSpPr/>
          <p:nvPr/>
        </p:nvSpPr>
        <p:spPr>
          <a:xfrm>
            <a:off x="8893510" y="2536075"/>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t>=</a:t>
            </a:r>
          </a:p>
        </p:txBody>
      </p:sp>
      <p:sp>
        <p:nvSpPr>
          <p:cNvPr id="419" name="Shape 419"/>
          <p:cNvSpPr/>
          <p:nvPr/>
        </p:nvSpPr>
        <p:spPr>
          <a:xfrm>
            <a:off x="8867631" y="1219947"/>
            <a:ext cx="256939"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t>=</a:t>
            </a:r>
          </a:p>
        </p:txBody>
      </p:sp>
      <p:pic>
        <p:nvPicPr>
          <p:cNvPr id="422" name="image52.jpeg" descr="http://readynutrition.com/wp-content/uploads/2009/10/Toilet-paper.jpg"/>
          <p:cNvPicPr>
            <a:picLocks noChangeAspect="1"/>
          </p:cNvPicPr>
          <p:nvPr/>
        </p:nvPicPr>
        <p:blipFill>
          <a:blip r:embed="rId5"/>
          <a:stretch>
            <a:fillRect/>
          </a:stretch>
        </p:blipFill>
        <p:spPr>
          <a:xfrm>
            <a:off x="3842574" y="1030082"/>
            <a:ext cx="1246049" cy="1246049"/>
          </a:xfrm>
          <a:prstGeom prst="rect">
            <a:avLst/>
          </a:prstGeom>
          <a:ln w="12700">
            <a:miter lim="400000"/>
          </a:ln>
        </p:spPr>
      </p:pic>
      <p:pic>
        <p:nvPicPr>
          <p:cNvPr id="423" name="image53.jpeg" descr="https://encrypted-tbn0.gstatic.com/images?q=tbn:ANd9GcSoCh3_RltEtIAwEUWu7XMuZv5sD_VI46O_Ul1qc0nCUGNmSlhMeg"/>
          <p:cNvPicPr>
            <a:picLocks noChangeAspect="1"/>
          </p:cNvPicPr>
          <p:nvPr/>
        </p:nvPicPr>
        <p:blipFill>
          <a:blip r:embed="rId6"/>
          <a:stretch>
            <a:fillRect/>
          </a:stretch>
        </p:blipFill>
        <p:spPr>
          <a:xfrm rot="983821">
            <a:off x="3616696" y="2436485"/>
            <a:ext cx="1639633" cy="1186252"/>
          </a:xfrm>
          <a:prstGeom prst="rect">
            <a:avLst/>
          </a:prstGeom>
          <a:ln w="12700">
            <a:miter lim="400000"/>
          </a:ln>
        </p:spPr>
      </p:pic>
      <p:pic>
        <p:nvPicPr>
          <p:cNvPr id="424" name="image5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8902" y="927213"/>
            <a:ext cx="1577984" cy="1271420"/>
          </a:xfrm>
          <a:prstGeom prst="rect">
            <a:avLst/>
          </a:prstGeom>
          <a:ln w="12700">
            <a:miter lim="400000"/>
          </a:ln>
        </p:spPr>
      </p:pic>
      <p:pic>
        <p:nvPicPr>
          <p:cNvPr id="426" name="image46.jpeg" descr="https://encrypted-tbn0.gstatic.com/images?q=tbn:ANd9GcTyU3tKJRI6PuyIY2r4Stuicb7ELl11915iH6eyV--xsRjKo7_dLw"/>
          <p:cNvPicPr>
            <a:picLocks noChangeAspect="1"/>
          </p:cNvPicPr>
          <p:nvPr/>
        </p:nvPicPr>
        <p:blipFill>
          <a:blip r:embed="rId8"/>
          <a:stretch>
            <a:fillRect/>
          </a:stretch>
        </p:blipFill>
        <p:spPr>
          <a:xfrm>
            <a:off x="9365925" y="1002514"/>
            <a:ext cx="1513528" cy="1206273"/>
          </a:xfrm>
          <a:prstGeom prst="rect">
            <a:avLst/>
          </a:prstGeom>
          <a:ln w="12700">
            <a:miter lim="400000"/>
          </a:ln>
        </p:spPr>
      </p:pic>
      <p:pic>
        <p:nvPicPr>
          <p:cNvPr id="6" name="Picture 2" descr="HDPE Plastic Recycling - How is HDPE Recycled?">
            <a:extLst>
              <a:ext uri="{FF2B5EF4-FFF2-40B4-BE49-F238E27FC236}">
                <a16:creationId xmlns:a16="http://schemas.microsoft.com/office/drawing/2014/main" id="{926C6D67-1087-CC64-D3C8-43E5D15BC3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812" y="3936216"/>
            <a:ext cx="1513528" cy="122477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419">
            <a:extLst>
              <a:ext uri="{FF2B5EF4-FFF2-40B4-BE49-F238E27FC236}">
                <a16:creationId xmlns:a16="http://schemas.microsoft.com/office/drawing/2014/main" id="{238F7CE7-E56A-B4B5-2A93-E7DB38892885}"/>
              </a:ext>
            </a:extLst>
          </p:cNvPr>
          <p:cNvSpPr/>
          <p:nvPr/>
        </p:nvSpPr>
        <p:spPr>
          <a:xfrm>
            <a:off x="3102837" y="4225439"/>
            <a:ext cx="256939"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028" name="Picture 4" descr="Plastic Bottle Packaging Suppliers Australia | Quality Blow Moulders">
            <a:extLst>
              <a:ext uri="{FF2B5EF4-FFF2-40B4-BE49-F238E27FC236}">
                <a16:creationId xmlns:a16="http://schemas.microsoft.com/office/drawing/2014/main" id="{4A47565A-49AD-F4FF-BF50-66FB548038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525" y="4047435"/>
            <a:ext cx="2528757" cy="128966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43.jpeg" descr="http://www.wasteplan.co.tz/sites/default/files/PET%20image1.jpg">
            <a:extLst>
              <a:ext uri="{FF2B5EF4-FFF2-40B4-BE49-F238E27FC236}">
                <a16:creationId xmlns:a16="http://schemas.microsoft.com/office/drawing/2014/main" id="{7F719D09-3065-5003-546E-F81D5CBF00A1}"/>
              </a:ext>
            </a:extLst>
          </p:cNvPr>
          <p:cNvPicPr>
            <a:picLocks noChangeAspect="1"/>
          </p:cNvPicPr>
          <p:nvPr/>
        </p:nvPicPr>
        <p:blipFill>
          <a:blip r:embed="rId11"/>
          <a:stretch>
            <a:fillRect/>
          </a:stretch>
        </p:blipFill>
        <p:spPr>
          <a:xfrm>
            <a:off x="1357426" y="5287132"/>
            <a:ext cx="1209737" cy="1546588"/>
          </a:xfrm>
          <a:prstGeom prst="rect">
            <a:avLst/>
          </a:prstGeom>
          <a:ln w="12700">
            <a:miter lim="400000"/>
          </a:ln>
        </p:spPr>
      </p:pic>
      <p:sp>
        <p:nvSpPr>
          <p:cNvPr id="11" name="Shape 421">
            <a:extLst>
              <a:ext uri="{FF2B5EF4-FFF2-40B4-BE49-F238E27FC236}">
                <a16:creationId xmlns:a16="http://schemas.microsoft.com/office/drawing/2014/main" id="{14CE2190-7809-2DCA-9856-3A7413A9465E}"/>
              </a:ext>
            </a:extLst>
          </p:cNvPr>
          <p:cNvSpPr/>
          <p:nvPr/>
        </p:nvSpPr>
        <p:spPr>
          <a:xfrm>
            <a:off x="3099980" y="5722744"/>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2" name="Picture 2" descr="White Pet Bottles Recycled Polyester Fiber Suppliers or White Pet Bottles  Recycled Polyester Fiber Importers. - Alietc.com">
            <a:extLst>
              <a:ext uri="{FF2B5EF4-FFF2-40B4-BE49-F238E27FC236}">
                <a16:creationId xmlns:a16="http://schemas.microsoft.com/office/drawing/2014/main" id="{487653E5-718A-CF17-6630-F80B092D6AF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201" r="11371"/>
          <a:stretch/>
        </p:blipFill>
        <p:spPr bwMode="auto">
          <a:xfrm>
            <a:off x="3755283" y="5458226"/>
            <a:ext cx="1595988" cy="1221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990B596-0819-2844-7107-0471F0DEB3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6928902" y="3830041"/>
            <a:ext cx="1664551" cy="1228993"/>
          </a:xfrm>
          <a:prstGeom prst="rect">
            <a:avLst/>
          </a:prstGeom>
        </p:spPr>
      </p:pic>
      <p:sp>
        <p:nvSpPr>
          <p:cNvPr id="15" name="Shape 421">
            <a:extLst>
              <a:ext uri="{FF2B5EF4-FFF2-40B4-BE49-F238E27FC236}">
                <a16:creationId xmlns:a16="http://schemas.microsoft.com/office/drawing/2014/main" id="{13CDE56D-C3AF-9245-1CCD-00D2626E4CE2}"/>
              </a:ext>
            </a:extLst>
          </p:cNvPr>
          <p:cNvSpPr/>
          <p:nvPr/>
        </p:nvSpPr>
        <p:spPr>
          <a:xfrm>
            <a:off x="8880938" y="4128749"/>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6" name="Picture 2" descr="Picture 2">
            <a:extLst>
              <a:ext uri="{FF2B5EF4-FFF2-40B4-BE49-F238E27FC236}">
                <a16:creationId xmlns:a16="http://schemas.microsoft.com/office/drawing/2014/main" id="{9FE9DED2-652C-2578-92D0-E2203ABEA374}"/>
              </a:ext>
            </a:extLst>
          </p:cNvPr>
          <p:cNvPicPr>
            <a:picLocks noChangeAspect="1"/>
          </p:cNvPicPr>
          <p:nvPr/>
        </p:nvPicPr>
        <p:blipFill rotWithShape="1">
          <a:blip r:embed="rId14"/>
          <a:srcRect l="16693"/>
          <a:stretch/>
        </p:blipFill>
        <p:spPr>
          <a:xfrm rot="5400000">
            <a:off x="9601204" y="3789089"/>
            <a:ext cx="1440884" cy="1297198"/>
          </a:xfrm>
          <a:prstGeom prst="rect">
            <a:avLst/>
          </a:prstGeom>
          <a:ln w="12700">
            <a:miter lim="400000"/>
          </a:ln>
        </p:spPr>
      </p:pic>
      <p:pic>
        <p:nvPicPr>
          <p:cNvPr id="2" name="Picture 1">
            <a:extLst>
              <a:ext uri="{FF2B5EF4-FFF2-40B4-BE49-F238E27FC236}">
                <a16:creationId xmlns:a16="http://schemas.microsoft.com/office/drawing/2014/main" id="{D1F5ACD8-43B5-5B8D-2454-7B9DEA936033}"/>
              </a:ext>
            </a:extLst>
          </p:cNvPr>
          <p:cNvPicPr/>
          <p:nvPr/>
        </p:nvPicPr>
        <p:blipFill>
          <a:blip r:embed="rId15" cstate="email">
            <a:extLst>
              <a:ext uri="{28A0092B-C50C-407E-A947-70E740481C1C}">
                <a14:useLocalDpi xmlns:a14="http://schemas.microsoft.com/office/drawing/2010/main"/>
              </a:ext>
            </a:extLst>
          </a:blip>
          <a:srcRect t="7655" b="3715"/>
          <a:stretch>
            <a:fillRect/>
          </a:stretch>
        </p:blipFill>
        <p:spPr bwMode="auto">
          <a:xfrm>
            <a:off x="7210330" y="5287133"/>
            <a:ext cx="1383123" cy="1440884"/>
          </a:xfrm>
          <a:prstGeom prst="rect">
            <a:avLst/>
          </a:prstGeom>
          <a:noFill/>
          <a:ln w="9525">
            <a:noFill/>
            <a:miter lim="800000"/>
            <a:headEnd/>
            <a:tailEnd/>
          </a:ln>
        </p:spPr>
      </p:pic>
      <p:sp>
        <p:nvSpPr>
          <p:cNvPr id="3" name="Shape 421">
            <a:extLst>
              <a:ext uri="{FF2B5EF4-FFF2-40B4-BE49-F238E27FC236}">
                <a16:creationId xmlns:a16="http://schemas.microsoft.com/office/drawing/2014/main" id="{5C8254A5-1AD0-750A-4C31-7190FC310F12}"/>
              </a:ext>
            </a:extLst>
          </p:cNvPr>
          <p:cNvSpPr/>
          <p:nvPr/>
        </p:nvSpPr>
        <p:spPr>
          <a:xfrm>
            <a:off x="8846662" y="5638195"/>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026" name="Picture 2" descr="r1-1">
            <a:extLst>
              <a:ext uri="{FF2B5EF4-FFF2-40B4-BE49-F238E27FC236}">
                <a16:creationId xmlns:a16="http://schemas.microsoft.com/office/drawing/2014/main" id="{CE9E2380-A1B0-34AA-4C72-D8DC7D58D89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2093" r="62708" b="24909"/>
          <a:stretch/>
        </p:blipFill>
        <p:spPr bwMode="auto">
          <a:xfrm>
            <a:off x="9418761" y="5218117"/>
            <a:ext cx="1458855" cy="1383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0A0642F2-2B54-D3D6-89A8-10F4BD93FF2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70189" y="6217486"/>
            <a:ext cx="1034160" cy="47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58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a:latin typeface="Calibri" panose="020F0502020204030204" pitchFamily="34" charset="0"/>
              </a:rPr>
              <a:t>2,216 </a:t>
            </a:r>
            <a:r>
              <a:rPr lang="en-US" sz="1800" dirty="0"/>
              <a:t>kgs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a:solidFill>
                  <a:srgbClr val="00B0F0"/>
                </a:solidFill>
              </a:rPr>
              <a:t>10,379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a:solidFill>
                  <a:srgbClr val="996633"/>
                </a:solidFill>
              </a:rPr>
              <a:t>14 </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a:solidFill>
                  <a:srgbClr val="FF0000"/>
                </a:solidFill>
              </a:rPr>
              <a:t>3,400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a:t>19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a:t>
            </a:r>
            <a:r>
              <a:rPr lang="en-US" b="1" u="sng" dirty="0">
                <a:solidFill>
                  <a:srgbClr val="FFC000"/>
                </a:solidFill>
              </a:rPr>
              <a:t>7 </a:t>
            </a:r>
            <a:r>
              <a:rPr lang="en-US" dirty="0">
                <a:solidFill>
                  <a:srgbClr val="FFC000"/>
                </a:solidFill>
              </a:rPr>
              <a:t>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a:solidFill>
                  <a:schemeClr val="accent3">
                    <a:lumMod val="75000"/>
                  </a:schemeClr>
                </a:solidFill>
              </a:rPr>
              <a:t>11</a:t>
            </a:r>
            <a:r>
              <a:rPr lang="en-US" u="sng" dirty="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saved </a:t>
            </a:r>
            <a:r>
              <a:rPr lang="en-US" b="1" u="sng" dirty="0">
                <a:solidFill>
                  <a:srgbClr val="00B0F0"/>
                </a:solidFill>
              </a:rPr>
              <a:t>21,834</a:t>
            </a:r>
            <a:r>
              <a:rPr lang="en-US" dirty="0">
                <a:solidFill>
                  <a:srgbClr val="00B0F0"/>
                </a:solidFill>
              </a:rPr>
              <a:t> 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a:solidFill>
                  <a:srgbClr val="00B050"/>
                </a:solidFill>
              </a:rPr>
              <a:t>1,736</a:t>
            </a:r>
            <a:r>
              <a:rPr lang="en-US" b="1" u="sng" dirty="0">
                <a:solidFill>
                  <a:srgbClr val="00B050"/>
                </a:solidFill>
              </a:rPr>
              <a:t> </a:t>
            </a:r>
            <a:r>
              <a:rPr lang="en-US" b="1" dirty="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5085751" cy="646331"/>
          </a:xfrm>
          <a:prstGeom prst="rect">
            <a:avLst/>
          </a:prstGeom>
        </p:spPr>
        <p:txBody>
          <a:bodyPr wrap="none">
            <a:spAutoFit/>
          </a:bodyPr>
          <a:lstStyle/>
          <a:p>
            <a:r>
              <a:rPr lang="en-US" dirty="0">
                <a:hlinkClick r:id="rId5"/>
              </a:rPr>
              <a:t>https://www.instagram.com/the_recycler_tanzania/</a:t>
            </a:r>
            <a:endParaRPr lang="en-US" dirty="0"/>
          </a:p>
          <a:p>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5149</TotalTime>
  <Words>606</Words>
  <Application>Microsoft Office PowerPoint</Application>
  <PresentationFormat>Widescreen</PresentationFormat>
  <Paragraphs>163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Bookman Old Style</vt:lpstr>
      <vt:lpstr>Calibri</vt:lpstr>
      <vt:lpstr>Georgia</vt:lpstr>
      <vt:lpstr>Office Theme</vt:lpstr>
      <vt:lpstr>BRAEBURN Recycling Report</vt:lpstr>
      <vt:lpstr>PowerPoint Presentation</vt:lpstr>
      <vt:lpstr>Monthly Comparison (Kilograms Recycled)</vt:lpstr>
      <vt:lpstr>PowerPoint Presentation</vt:lpstr>
      <vt:lpstr>Recycling Facts</vt:lpstr>
      <vt:lpstr>Recyclables – majority locally processed</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reporting@recycler.co.tz</cp:lastModifiedBy>
  <cp:revision>538</cp:revision>
  <dcterms:created xsi:type="dcterms:W3CDTF">2014-10-23T17:04:09Z</dcterms:created>
  <dcterms:modified xsi:type="dcterms:W3CDTF">2024-02-06T08:09:43Z</dcterms:modified>
</cp:coreProperties>
</file>