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3" r:id="rId4"/>
    <p:sldId id="266" r:id="rId5"/>
    <p:sldId id="291" r:id="rId6"/>
    <p:sldId id="292"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p:cViewPr varScale="1">
        <p:scale>
          <a:sx n="72" d="100"/>
          <a:sy n="72" d="100"/>
        </p:scale>
        <p:origin x="63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1372822715342394E-2"/>
          <c:y val="0.104107194933967"/>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Sheet1!$A$10:$A$18</c:f>
              <c:strCache>
                <c:ptCount val="9"/>
                <c:pt idx="0">
                  <c:v>January</c:v>
                </c:pt>
                <c:pt idx="1">
                  <c:v>February</c:v>
                </c:pt>
                <c:pt idx="2">
                  <c:v>March</c:v>
                </c:pt>
                <c:pt idx="3">
                  <c:v>Apr-23</c:v>
                </c:pt>
                <c:pt idx="4">
                  <c:v>May-23</c:v>
                </c:pt>
                <c:pt idx="5">
                  <c:v>Jun-23</c:v>
                </c:pt>
                <c:pt idx="6">
                  <c:v>Jul-23</c:v>
                </c:pt>
                <c:pt idx="7">
                  <c:v>Aug-23</c:v>
                </c:pt>
                <c:pt idx="8">
                  <c:v>Sep-23</c:v>
                </c:pt>
              </c:strCache>
            </c:strRef>
          </c:cat>
          <c:val>
            <c:numRef>
              <c:f>Sheet1!$B$10:$B$18</c:f>
              <c:numCache>
                <c:formatCode>General</c:formatCode>
                <c:ptCount val="9"/>
                <c:pt idx="0">
                  <c:v>77</c:v>
                </c:pt>
                <c:pt idx="1">
                  <c:v>113</c:v>
                </c:pt>
                <c:pt idx="2">
                  <c:v>117</c:v>
                </c:pt>
                <c:pt idx="3">
                  <c:v>194</c:v>
                </c:pt>
                <c:pt idx="4">
                  <c:v>179</c:v>
                </c:pt>
                <c:pt idx="5">
                  <c:v>240</c:v>
                </c:pt>
                <c:pt idx="6">
                  <c:v>129</c:v>
                </c:pt>
                <c:pt idx="7">
                  <c:v>68</c:v>
                </c:pt>
                <c:pt idx="8">
                  <c:v>154</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catAx>
        <c:axId val="3256623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Algn val="ctr"/>
        <c:lblOffset val="100"/>
        <c:noMultiLvlLbl val="1"/>
      </c:catAx>
      <c:valAx>
        <c:axId val="32566669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Kilograms Recycled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10/4/2023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10/4/2023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10/4/2023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hyperlink" Target="http://www.facebook.com/biobuu"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instagram.com/biobuu/" TargetMode="External"/><Relationship Id="rId4" Type="http://schemas.openxmlformats.org/officeDocument/2006/relationships/image" Target="../media/image29.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September 2023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273387" y="495349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33 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38" y="2796182"/>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7" descr="http://www.wasteplan.co.tz/sites/default/files/large_white%20paper.jpg">
            <a:extLst>
              <a:ext uri="{FF2B5EF4-FFF2-40B4-BE49-F238E27FC236}">
                <a16:creationId xmlns:a16="http://schemas.microsoft.com/office/drawing/2014/main" id="{711E44FA-AD8C-51FA-7658-EB7817DE47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380" y="386516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33770" y="163826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4676557" y="495349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25 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362077" y="2907177"/>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l="-1" r="-2860"/>
          <a:stretch/>
        </p:blipFill>
        <p:spPr>
          <a:xfrm>
            <a:off x="5497495" y="2865802"/>
            <a:ext cx="1099643" cy="824861"/>
          </a:xfrm>
          <a:prstGeom prst="rect">
            <a:avLst/>
          </a:prstGeom>
        </p:spPr>
      </p:pic>
      <p:pic>
        <p:nvPicPr>
          <p:cNvPr id="4" name="Picture 3">
            <a:extLst>
              <a:ext uri="{FF2B5EF4-FFF2-40B4-BE49-F238E27FC236}">
                <a16:creationId xmlns:a16="http://schemas.microsoft.com/office/drawing/2014/main" id="{FB8681D5-3467-C1FA-33D9-5CF130698D9D}"/>
              </a:ext>
            </a:extLst>
          </p:cNvPr>
          <p:cNvPicPr>
            <a:picLocks noChangeAspect="1"/>
          </p:cNvPicPr>
          <p:nvPr/>
        </p:nvPicPr>
        <p:blipFill>
          <a:blip r:embed="rId6"/>
          <a:stretch>
            <a:fillRect/>
          </a:stretch>
        </p:blipFill>
        <p:spPr>
          <a:xfrm>
            <a:off x="9160218" y="1383827"/>
            <a:ext cx="524301" cy="1091279"/>
          </a:xfrm>
          <a:prstGeom prst="rect">
            <a:avLst/>
          </a:prstGeom>
        </p:spPr>
      </p:pic>
      <p:sp>
        <p:nvSpPr>
          <p:cNvPr id="5" name="TextBox 38">
            <a:extLst>
              <a:ext uri="{FF2B5EF4-FFF2-40B4-BE49-F238E27FC236}">
                <a16:creationId xmlns:a16="http://schemas.microsoft.com/office/drawing/2014/main" id="{CE82AE2F-311B-CECB-916A-BB096F28D926}"/>
              </a:ext>
            </a:extLst>
          </p:cNvPr>
          <p:cNvSpPr txBox="1">
            <a:spLocks noChangeArrowheads="1"/>
          </p:cNvSpPr>
          <p:nvPr/>
        </p:nvSpPr>
        <p:spPr bwMode="auto">
          <a:xfrm>
            <a:off x="9641093" y="1897363"/>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20 bottles</a:t>
            </a:r>
          </a:p>
        </p:txBody>
      </p:sp>
      <p:sp>
        <p:nvSpPr>
          <p:cNvPr id="7" name="TextBox 6">
            <a:extLst>
              <a:ext uri="{FF2B5EF4-FFF2-40B4-BE49-F238E27FC236}">
                <a16:creationId xmlns:a16="http://schemas.microsoft.com/office/drawing/2014/main" id="{A4C49BDB-6989-7E23-933E-6EA77C62AA1F}"/>
              </a:ext>
            </a:extLst>
          </p:cNvPr>
          <p:cNvSpPr txBox="1"/>
          <p:nvPr/>
        </p:nvSpPr>
        <p:spPr>
          <a:xfrm>
            <a:off x="9470104" y="1358526"/>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8" name="TextBox 56">
            <a:extLst>
              <a:ext uri="{FF2B5EF4-FFF2-40B4-BE49-F238E27FC236}">
                <a16:creationId xmlns:a16="http://schemas.microsoft.com/office/drawing/2014/main" id="{456DEB6B-B51E-CDDD-6166-D816C9E623C3}"/>
              </a:ext>
            </a:extLst>
          </p:cNvPr>
          <p:cNvSpPr txBox="1">
            <a:spLocks noChangeArrowheads="1"/>
          </p:cNvSpPr>
          <p:nvPr/>
        </p:nvSpPr>
        <p:spPr bwMode="auto">
          <a:xfrm>
            <a:off x="8991235" y="4090195"/>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125 bottles recycled </a:t>
            </a:r>
          </a:p>
          <a:p>
            <a:pPr eaLnBrk="1" hangingPunct="1"/>
            <a:r>
              <a:rPr lang="en-US" b="1" i="1" dirty="0">
                <a:latin typeface="Agency FB" pitchFamily="34" charset="0"/>
              </a:rPr>
              <a:t>(70 kilograms)</a:t>
            </a:r>
          </a:p>
        </p:txBody>
      </p:sp>
      <p:pic>
        <p:nvPicPr>
          <p:cNvPr id="2" name="Picture 37" descr="http://www.wasteplan.co.tz/sites/default/files/large_white%20paper.jpg">
            <a:extLst>
              <a:ext uri="{FF2B5EF4-FFF2-40B4-BE49-F238E27FC236}">
                <a16:creationId xmlns:a16="http://schemas.microsoft.com/office/drawing/2014/main" id="{A0856E7C-B5DB-0A64-1F1B-D45853030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616" y="2805858"/>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descr="http://www.wasteplan.co.tz/sites/default/files/large_white%20paper.jpg">
            <a:extLst>
              <a:ext uri="{FF2B5EF4-FFF2-40B4-BE49-F238E27FC236}">
                <a16:creationId xmlns:a16="http://schemas.microsoft.com/office/drawing/2014/main" id="{358AA6B0-50C4-D32C-4084-E55FF28396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811"/>
          <a:stretch/>
        </p:blipFill>
        <p:spPr bwMode="auto">
          <a:xfrm>
            <a:off x="1978858" y="3874836"/>
            <a:ext cx="531879"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7" descr="http://www.wasteplan.co.tz/sites/default/files/large_white%20paper.jpg">
            <a:extLst>
              <a:ext uri="{FF2B5EF4-FFF2-40B4-BE49-F238E27FC236}">
                <a16:creationId xmlns:a16="http://schemas.microsoft.com/office/drawing/2014/main" id="{46416223-41C0-0EE2-437D-682C97F2F4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361" y="2739511"/>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256F8A8-D100-6EEF-2D9E-5242B5EFFD33}"/>
              </a:ext>
            </a:extLst>
          </p:cNvPr>
          <p:cNvPicPr>
            <a:picLocks noChangeAspect="1"/>
          </p:cNvPicPr>
          <p:nvPr/>
        </p:nvPicPr>
        <p:blipFill>
          <a:blip r:embed="rId5"/>
          <a:stretch>
            <a:fillRect/>
          </a:stretch>
        </p:blipFill>
        <p:spPr>
          <a:xfrm>
            <a:off x="4412486" y="3892316"/>
            <a:ext cx="1069063" cy="824861"/>
          </a:xfrm>
          <a:prstGeom prst="rect">
            <a:avLst/>
          </a:prstGeom>
        </p:spPr>
      </p:pic>
      <p:pic>
        <p:nvPicPr>
          <p:cNvPr id="23" name="Picture 22">
            <a:extLst>
              <a:ext uri="{FF2B5EF4-FFF2-40B4-BE49-F238E27FC236}">
                <a16:creationId xmlns:a16="http://schemas.microsoft.com/office/drawing/2014/main" id="{FDDC2292-A5A2-CCEE-5BF8-BC660F68A6D4}"/>
              </a:ext>
            </a:extLst>
          </p:cNvPr>
          <p:cNvPicPr>
            <a:picLocks noChangeAspect="1"/>
          </p:cNvPicPr>
          <p:nvPr/>
        </p:nvPicPr>
        <p:blipFill rotWithShape="1">
          <a:blip r:embed="rId5"/>
          <a:srcRect l="-1" r="-2860"/>
          <a:stretch/>
        </p:blipFill>
        <p:spPr>
          <a:xfrm>
            <a:off x="5547904" y="3850941"/>
            <a:ext cx="1099643" cy="824861"/>
          </a:xfrm>
          <a:prstGeom prst="rect">
            <a:avLst/>
          </a:prstGeom>
        </p:spPr>
      </p:pic>
      <p:pic>
        <p:nvPicPr>
          <p:cNvPr id="25" name="Picture 24">
            <a:extLst>
              <a:ext uri="{FF2B5EF4-FFF2-40B4-BE49-F238E27FC236}">
                <a16:creationId xmlns:a16="http://schemas.microsoft.com/office/drawing/2014/main" id="{857F0C45-16CA-1AAC-6473-B9F1B4196403}"/>
              </a:ext>
            </a:extLst>
          </p:cNvPr>
          <p:cNvPicPr>
            <a:picLocks noChangeAspect="1"/>
          </p:cNvPicPr>
          <p:nvPr/>
        </p:nvPicPr>
        <p:blipFill rotWithShape="1">
          <a:blip r:embed="rId5"/>
          <a:srcRect l="-1" r="-2860"/>
          <a:stretch/>
        </p:blipFill>
        <p:spPr>
          <a:xfrm>
            <a:off x="6571142" y="2811744"/>
            <a:ext cx="1099643" cy="824861"/>
          </a:xfrm>
          <a:prstGeom prst="rect">
            <a:avLst/>
          </a:prstGeom>
        </p:spPr>
      </p:pic>
      <p:pic>
        <p:nvPicPr>
          <p:cNvPr id="28" name="Picture 27">
            <a:extLst>
              <a:ext uri="{FF2B5EF4-FFF2-40B4-BE49-F238E27FC236}">
                <a16:creationId xmlns:a16="http://schemas.microsoft.com/office/drawing/2014/main" id="{30D930C8-4376-CC12-2D19-F4F297BE8F1F}"/>
              </a:ext>
            </a:extLst>
          </p:cNvPr>
          <p:cNvPicPr>
            <a:picLocks noChangeAspect="1"/>
          </p:cNvPicPr>
          <p:nvPr/>
        </p:nvPicPr>
        <p:blipFill>
          <a:blip r:embed="rId6"/>
          <a:stretch>
            <a:fillRect/>
          </a:stretch>
        </p:blipFill>
        <p:spPr>
          <a:xfrm>
            <a:off x="9432756" y="2860412"/>
            <a:ext cx="524301" cy="1091279"/>
          </a:xfrm>
          <a:prstGeom prst="rect">
            <a:avLst/>
          </a:prstGeom>
        </p:spPr>
      </p:pic>
      <p:pic>
        <p:nvPicPr>
          <p:cNvPr id="29" name="Picture 28">
            <a:extLst>
              <a:ext uri="{FF2B5EF4-FFF2-40B4-BE49-F238E27FC236}">
                <a16:creationId xmlns:a16="http://schemas.microsoft.com/office/drawing/2014/main" id="{EEF21C4C-97BD-2697-ADAD-DDAEE3E8DA4B}"/>
              </a:ext>
            </a:extLst>
          </p:cNvPr>
          <p:cNvPicPr>
            <a:picLocks noChangeAspect="1"/>
          </p:cNvPicPr>
          <p:nvPr/>
        </p:nvPicPr>
        <p:blipFill>
          <a:blip r:embed="rId6"/>
          <a:stretch>
            <a:fillRect/>
          </a:stretch>
        </p:blipFill>
        <p:spPr>
          <a:xfrm>
            <a:off x="9938684" y="2856452"/>
            <a:ext cx="524301" cy="1091279"/>
          </a:xfrm>
          <a:prstGeom prst="rect">
            <a:avLst/>
          </a:prstGeom>
        </p:spPr>
      </p:pic>
      <p:pic>
        <p:nvPicPr>
          <p:cNvPr id="31" name="Picture 30">
            <a:extLst>
              <a:ext uri="{FF2B5EF4-FFF2-40B4-BE49-F238E27FC236}">
                <a16:creationId xmlns:a16="http://schemas.microsoft.com/office/drawing/2014/main" id="{20BAE8A5-F996-CF42-AA45-E0D4F3008BD0}"/>
              </a:ext>
            </a:extLst>
          </p:cNvPr>
          <p:cNvPicPr>
            <a:picLocks noChangeAspect="1"/>
          </p:cNvPicPr>
          <p:nvPr/>
        </p:nvPicPr>
        <p:blipFill>
          <a:blip r:embed="rId6"/>
          <a:stretch>
            <a:fillRect/>
          </a:stretch>
        </p:blipFill>
        <p:spPr>
          <a:xfrm>
            <a:off x="8908930" y="2857855"/>
            <a:ext cx="524301" cy="1091279"/>
          </a:xfrm>
          <a:prstGeom prst="rect">
            <a:avLst/>
          </a:prstGeom>
        </p:spPr>
      </p:pic>
      <p:pic>
        <p:nvPicPr>
          <p:cNvPr id="32" name="Picture 31">
            <a:extLst>
              <a:ext uri="{FF2B5EF4-FFF2-40B4-BE49-F238E27FC236}">
                <a16:creationId xmlns:a16="http://schemas.microsoft.com/office/drawing/2014/main" id="{7CD02CB0-7A2A-265E-7D9C-0381F3BFCE1A}"/>
              </a:ext>
            </a:extLst>
          </p:cNvPr>
          <p:cNvPicPr>
            <a:picLocks noChangeAspect="1"/>
          </p:cNvPicPr>
          <p:nvPr/>
        </p:nvPicPr>
        <p:blipFill rotWithShape="1">
          <a:blip r:embed="rId6"/>
          <a:srcRect r="56968"/>
          <a:stretch/>
        </p:blipFill>
        <p:spPr>
          <a:xfrm>
            <a:off x="11356783" y="2852492"/>
            <a:ext cx="225617" cy="1091279"/>
          </a:xfrm>
          <a:prstGeom prst="rect">
            <a:avLst/>
          </a:prstGeom>
        </p:spPr>
      </p:pic>
      <p:pic>
        <p:nvPicPr>
          <p:cNvPr id="33" name="Picture 32">
            <a:extLst>
              <a:ext uri="{FF2B5EF4-FFF2-40B4-BE49-F238E27FC236}">
                <a16:creationId xmlns:a16="http://schemas.microsoft.com/office/drawing/2014/main" id="{58BC92B4-18A9-F154-F85E-99959CCD84F9}"/>
              </a:ext>
            </a:extLst>
          </p:cNvPr>
          <p:cNvPicPr>
            <a:picLocks noChangeAspect="1"/>
          </p:cNvPicPr>
          <p:nvPr/>
        </p:nvPicPr>
        <p:blipFill>
          <a:blip r:embed="rId6"/>
          <a:stretch>
            <a:fillRect/>
          </a:stretch>
        </p:blipFill>
        <p:spPr>
          <a:xfrm>
            <a:off x="10403956" y="2852492"/>
            <a:ext cx="524301" cy="1091279"/>
          </a:xfrm>
          <a:prstGeom prst="rect">
            <a:avLst/>
          </a:prstGeom>
        </p:spPr>
      </p:pic>
      <p:pic>
        <p:nvPicPr>
          <p:cNvPr id="34" name="Picture 33">
            <a:extLst>
              <a:ext uri="{FF2B5EF4-FFF2-40B4-BE49-F238E27FC236}">
                <a16:creationId xmlns:a16="http://schemas.microsoft.com/office/drawing/2014/main" id="{B89B1072-9F1F-9044-E58A-F9DEBA2CB517}"/>
              </a:ext>
            </a:extLst>
          </p:cNvPr>
          <p:cNvPicPr>
            <a:picLocks noChangeAspect="1"/>
          </p:cNvPicPr>
          <p:nvPr/>
        </p:nvPicPr>
        <p:blipFill>
          <a:blip r:embed="rId6"/>
          <a:stretch>
            <a:fillRect/>
          </a:stretch>
        </p:blipFill>
        <p:spPr>
          <a:xfrm>
            <a:off x="10909884" y="2848532"/>
            <a:ext cx="524301" cy="1091279"/>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286616" y="1323350"/>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044366" y="1195220"/>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1336643" y="1682624"/>
            <a:ext cx="2262005" cy="400110"/>
          </a:xfrm>
          <a:prstGeom prst="rect">
            <a:avLst/>
          </a:prstGeom>
          <a:noFill/>
        </p:spPr>
        <p:txBody>
          <a:bodyPr wrap="square" rtlCol="0">
            <a:spAutoFit/>
          </a:bodyPr>
          <a:lstStyle/>
          <a:p>
            <a:pPr marL="173038" indent="-173038"/>
            <a:r>
              <a:rPr lang="en-US" sz="2000" dirty="0">
                <a:latin typeface="Agency FB" pitchFamily="34" charset="0"/>
              </a:rPr>
              <a:t>= 50 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1532776" y="5863706"/>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655 bottles recycled </a:t>
            </a:r>
          </a:p>
          <a:p>
            <a:pPr marL="173038" indent="-173038"/>
            <a:r>
              <a:rPr lang="en-US" b="1" i="1" dirty="0">
                <a:latin typeface="Agency FB" panose="020B0503020202020204" pitchFamily="34" charset="0"/>
              </a:rPr>
              <a:t>(19 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152400" y="2574569"/>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188810" y="2552794"/>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2225220" y="2552794"/>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197932" y="3616841"/>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a:blip r:embed="rId5"/>
          <a:stretch>
            <a:fillRect/>
          </a:stretch>
        </p:blipFill>
        <p:spPr>
          <a:xfrm>
            <a:off x="1210392" y="3616841"/>
            <a:ext cx="1036410" cy="999831"/>
          </a:xfrm>
          <a:prstGeom prst="rect">
            <a:avLst/>
          </a:prstGeom>
        </p:spPr>
      </p:pic>
      <p:pic>
        <p:nvPicPr>
          <p:cNvPr id="50" name="Picture 49">
            <a:extLst>
              <a:ext uri="{FF2B5EF4-FFF2-40B4-BE49-F238E27FC236}">
                <a16:creationId xmlns:a16="http://schemas.microsoft.com/office/drawing/2014/main" id="{E76E7FA6-E898-66F1-B675-95A40C728CFF}"/>
              </a:ext>
            </a:extLst>
          </p:cNvPr>
          <p:cNvPicPr>
            <a:picLocks noChangeAspect="1"/>
          </p:cNvPicPr>
          <p:nvPr/>
        </p:nvPicPr>
        <p:blipFill>
          <a:blip r:embed="rId5"/>
          <a:stretch>
            <a:fillRect/>
          </a:stretch>
        </p:blipFill>
        <p:spPr>
          <a:xfrm>
            <a:off x="2246802" y="3616841"/>
            <a:ext cx="1036410" cy="999831"/>
          </a:xfrm>
          <a:prstGeom prst="rect">
            <a:avLst/>
          </a:prstGeom>
        </p:spPr>
      </p:pic>
      <p:pic>
        <p:nvPicPr>
          <p:cNvPr id="51" name="Picture 50">
            <a:extLst>
              <a:ext uri="{FF2B5EF4-FFF2-40B4-BE49-F238E27FC236}">
                <a16:creationId xmlns:a16="http://schemas.microsoft.com/office/drawing/2014/main" id="{480147C4-080E-5D26-FFF0-8447A937610F}"/>
              </a:ext>
            </a:extLst>
          </p:cNvPr>
          <p:cNvPicPr>
            <a:picLocks noChangeAspect="1"/>
          </p:cNvPicPr>
          <p:nvPr/>
        </p:nvPicPr>
        <p:blipFill>
          <a:blip r:embed="rId5"/>
          <a:stretch>
            <a:fillRect/>
          </a:stretch>
        </p:blipFill>
        <p:spPr>
          <a:xfrm>
            <a:off x="3237680" y="2565658"/>
            <a:ext cx="1036410" cy="999831"/>
          </a:xfrm>
          <a:prstGeom prst="rect">
            <a:avLst/>
          </a:prstGeom>
        </p:spPr>
      </p:pic>
      <p:pic>
        <p:nvPicPr>
          <p:cNvPr id="52" name="Picture 51">
            <a:extLst>
              <a:ext uri="{FF2B5EF4-FFF2-40B4-BE49-F238E27FC236}">
                <a16:creationId xmlns:a16="http://schemas.microsoft.com/office/drawing/2014/main" id="{7D8B1C6C-81B7-A255-5C92-B5BA00CD25F6}"/>
              </a:ext>
            </a:extLst>
          </p:cNvPr>
          <p:cNvPicPr>
            <a:picLocks noChangeAspect="1"/>
          </p:cNvPicPr>
          <p:nvPr/>
        </p:nvPicPr>
        <p:blipFill rotWithShape="1">
          <a:blip r:embed="rId5"/>
          <a:srcRect l="1" r="2083"/>
          <a:stretch/>
        </p:blipFill>
        <p:spPr>
          <a:xfrm>
            <a:off x="3259262" y="3629705"/>
            <a:ext cx="1014828" cy="999831"/>
          </a:xfrm>
          <a:prstGeom prst="rect">
            <a:avLst/>
          </a:prstGeom>
        </p:spPr>
      </p:pic>
      <p:pic>
        <p:nvPicPr>
          <p:cNvPr id="106" name="Picture 105">
            <a:extLst>
              <a:ext uri="{FF2B5EF4-FFF2-40B4-BE49-F238E27FC236}">
                <a16:creationId xmlns:a16="http://schemas.microsoft.com/office/drawing/2014/main" id="{0FF6FDA8-5E99-590D-0140-4879BE98E274}"/>
              </a:ext>
            </a:extLst>
          </p:cNvPr>
          <p:cNvPicPr>
            <a:picLocks noChangeAspect="1"/>
          </p:cNvPicPr>
          <p:nvPr/>
        </p:nvPicPr>
        <p:blipFill>
          <a:blip r:embed="rId5"/>
          <a:stretch>
            <a:fillRect/>
          </a:stretch>
        </p:blipFill>
        <p:spPr>
          <a:xfrm>
            <a:off x="152131" y="4668024"/>
            <a:ext cx="1036410" cy="999831"/>
          </a:xfrm>
          <a:prstGeom prst="rect">
            <a:avLst/>
          </a:prstGeom>
        </p:spPr>
      </p:pic>
      <p:pic>
        <p:nvPicPr>
          <p:cNvPr id="107" name="Picture 106">
            <a:extLst>
              <a:ext uri="{FF2B5EF4-FFF2-40B4-BE49-F238E27FC236}">
                <a16:creationId xmlns:a16="http://schemas.microsoft.com/office/drawing/2014/main" id="{08743054-CFC1-7534-C650-788022C14BA8}"/>
              </a:ext>
            </a:extLst>
          </p:cNvPr>
          <p:cNvPicPr>
            <a:picLocks noChangeAspect="1"/>
          </p:cNvPicPr>
          <p:nvPr/>
        </p:nvPicPr>
        <p:blipFill>
          <a:blip r:embed="rId5"/>
          <a:stretch>
            <a:fillRect/>
          </a:stretch>
        </p:blipFill>
        <p:spPr>
          <a:xfrm>
            <a:off x="1164591" y="4668024"/>
            <a:ext cx="1036410" cy="999831"/>
          </a:xfrm>
          <a:prstGeom prst="rect">
            <a:avLst/>
          </a:prstGeom>
        </p:spPr>
      </p:pic>
      <p:pic>
        <p:nvPicPr>
          <p:cNvPr id="108" name="Picture 107">
            <a:extLst>
              <a:ext uri="{FF2B5EF4-FFF2-40B4-BE49-F238E27FC236}">
                <a16:creationId xmlns:a16="http://schemas.microsoft.com/office/drawing/2014/main" id="{763581D1-DC88-90E6-3E42-F7BDFD8AB1EF}"/>
              </a:ext>
            </a:extLst>
          </p:cNvPr>
          <p:cNvPicPr>
            <a:picLocks noChangeAspect="1"/>
          </p:cNvPicPr>
          <p:nvPr/>
        </p:nvPicPr>
        <p:blipFill>
          <a:blip r:embed="rId5"/>
          <a:stretch>
            <a:fillRect/>
          </a:stretch>
        </p:blipFill>
        <p:spPr>
          <a:xfrm>
            <a:off x="2201001" y="4668024"/>
            <a:ext cx="1036410" cy="999831"/>
          </a:xfrm>
          <a:prstGeom prst="rect">
            <a:avLst/>
          </a:prstGeom>
        </p:spPr>
      </p:pic>
      <p:pic>
        <p:nvPicPr>
          <p:cNvPr id="109" name="Picture 108">
            <a:extLst>
              <a:ext uri="{FF2B5EF4-FFF2-40B4-BE49-F238E27FC236}">
                <a16:creationId xmlns:a16="http://schemas.microsoft.com/office/drawing/2014/main" id="{5F85C98A-E0FC-C45A-5B89-4B9CB49A952D}"/>
              </a:ext>
            </a:extLst>
          </p:cNvPr>
          <p:cNvPicPr>
            <a:picLocks noChangeAspect="1"/>
          </p:cNvPicPr>
          <p:nvPr/>
        </p:nvPicPr>
        <p:blipFill rotWithShape="1">
          <a:blip r:embed="rId5"/>
          <a:srcRect l="1" r="2083"/>
          <a:stretch/>
        </p:blipFill>
        <p:spPr>
          <a:xfrm>
            <a:off x="3213461" y="4680888"/>
            <a:ext cx="1014828"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8379152" y="1220894"/>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823255" y="1679227"/>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20 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5041" y="1213388"/>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7808689" y="4680888"/>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200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(7 kilograms</a:t>
            </a:r>
            <a:r>
              <a:rPr lang="en-US" b="1" i="1" dirty="0"/>
              <a:t>)</a:t>
            </a:r>
          </a:p>
        </p:txBody>
      </p:sp>
      <p:pic>
        <p:nvPicPr>
          <p:cNvPr id="19" name="Picture 18">
            <a:extLst>
              <a:ext uri="{FF2B5EF4-FFF2-40B4-BE49-F238E27FC236}">
                <a16:creationId xmlns:a16="http://schemas.microsoft.com/office/drawing/2014/main" id="{3C953812-DF67-E1AD-DC07-1257697BA3C9}"/>
              </a:ext>
            </a:extLst>
          </p:cNvPr>
          <p:cNvPicPr>
            <a:picLocks noChangeAspect="1"/>
          </p:cNvPicPr>
          <p:nvPr/>
        </p:nvPicPr>
        <p:blipFill>
          <a:blip r:embed="rId7"/>
          <a:stretch>
            <a:fillRect/>
          </a:stretch>
        </p:blipFill>
        <p:spPr>
          <a:xfrm>
            <a:off x="8320902" y="2669616"/>
            <a:ext cx="731583" cy="944962"/>
          </a:xfrm>
          <a:prstGeom prst="rect">
            <a:avLst/>
          </a:prstGeom>
        </p:spPr>
      </p:pic>
      <p:pic>
        <p:nvPicPr>
          <p:cNvPr id="20" name="Picture 19">
            <a:extLst>
              <a:ext uri="{FF2B5EF4-FFF2-40B4-BE49-F238E27FC236}">
                <a16:creationId xmlns:a16="http://schemas.microsoft.com/office/drawing/2014/main" id="{20E68173-6256-209A-D25F-8D766AEB42BE}"/>
              </a:ext>
            </a:extLst>
          </p:cNvPr>
          <p:cNvPicPr>
            <a:picLocks noChangeAspect="1"/>
          </p:cNvPicPr>
          <p:nvPr/>
        </p:nvPicPr>
        <p:blipFill>
          <a:blip r:embed="rId7"/>
          <a:stretch>
            <a:fillRect/>
          </a:stretch>
        </p:blipFill>
        <p:spPr>
          <a:xfrm>
            <a:off x="8986134" y="2659285"/>
            <a:ext cx="731583" cy="944962"/>
          </a:xfrm>
          <a:prstGeom prst="rect">
            <a:avLst/>
          </a:prstGeom>
        </p:spPr>
      </p:pic>
      <p:pic>
        <p:nvPicPr>
          <p:cNvPr id="21" name="Picture 20">
            <a:extLst>
              <a:ext uri="{FF2B5EF4-FFF2-40B4-BE49-F238E27FC236}">
                <a16:creationId xmlns:a16="http://schemas.microsoft.com/office/drawing/2014/main" id="{D8AFEB7C-875F-5055-0307-D2678F182116}"/>
              </a:ext>
            </a:extLst>
          </p:cNvPr>
          <p:cNvPicPr>
            <a:picLocks noChangeAspect="1"/>
          </p:cNvPicPr>
          <p:nvPr/>
        </p:nvPicPr>
        <p:blipFill>
          <a:blip r:embed="rId7"/>
          <a:stretch>
            <a:fillRect/>
          </a:stretch>
        </p:blipFill>
        <p:spPr>
          <a:xfrm>
            <a:off x="9613436" y="2631078"/>
            <a:ext cx="731583" cy="944962"/>
          </a:xfrm>
          <a:prstGeom prst="rect">
            <a:avLst/>
          </a:prstGeom>
        </p:spPr>
      </p:pic>
      <p:pic>
        <p:nvPicPr>
          <p:cNvPr id="22" name="Picture 21">
            <a:extLst>
              <a:ext uri="{FF2B5EF4-FFF2-40B4-BE49-F238E27FC236}">
                <a16:creationId xmlns:a16="http://schemas.microsoft.com/office/drawing/2014/main" id="{44BE4522-247E-641F-487D-032DFBEBEC21}"/>
              </a:ext>
            </a:extLst>
          </p:cNvPr>
          <p:cNvPicPr>
            <a:picLocks noChangeAspect="1"/>
          </p:cNvPicPr>
          <p:nvPr/>
        </p:nvPicPr>
        <p:blipFill>
          <a:blip r:embed="rId7"/>
          <a:stretch>
            <a:fillRect/>
          </a:stretch>
        </p:blipFill>
        <p:spPr>
          <a:xfrm>
            <a:off x="10266803" y="2667332"/>
            <a:ext cx="731583" cy="944962"/>
          </a:xfrm>
          <a:prstGeom prst="rect">
            <a:avLst/>
          </a:prstGeom>
        </p:spPr>
      </p:pic>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25" name="Picture 24">
            <a:extLst>
              <a:ext uri="{FF2B5EF4-FFF2-40B4-BE49-F238E27FC236}">
                <a16:creationId xmlns:a16="http://schemas.microsoft.com/office/drawing/2014/main" id="{BD47F2F9-1142-FAA9-D0D7-6004B5B01622}"/>
              </a:ext>
            </a:extLst>
          </p:cNvPr>
          <p:cNvPicPr>
            <a:picLocks noChangeAspect="1"/>
          </p:cNvPicPr>
          <p:nvPr/>
        </p:nvPicPr>
        <p:blipFill>
          <a:blip r:embed="rId7"/>
          <a:stretch>
            <a:fillRect/>
          </a:stretch>
        </p:blipFill>
        <p:spPr>
          <a:xfrm>
            <a:off x="8349738" y="3664694"/>
            <a:ext cx="731583" cy="944962"/>
          </a:xfrm>
          <a:prstGeom prst="rect">
            <a:avLst/>
          </a:prstGeom>
        </p:spPr>
      </p:pic>
      <p:pic>
        <p:nvPicPr>
          <p:cNvPr id="26" name="Picture 25">
            <a:extLst>
              <a:ext uri="{FF2B5EF4-FFF2-40B4-BE49-F238E27FC236}">
                <a16:creationId xmlns:a16="http://schemas.microsoft.com/office/drawing/2014/main" id="{6AEFD776-C6F8-E2EC-B4BC-9E1CA9A6CA1F}"/>
              </a:ext>
            </a:extLst>
          </p:cNvPr>
          <p:cNvPicPr>
            <a:picLocks noChangeAspect="1"/>
          </p:cNvPicPr>
          <p:nvPr/>
        </p:nvPicPr>
        <p:blipFill>
          <a:blip r:embed="rId7"/>
          <a:stretch>
            <a:fillRect/>
          </a:stretch>
        </p:blipFill>
        <p:spPr>
          <a:xfrm>
            <a:off x="9014970" y="3654363"/>
            <a:ext cx="731583" cy="944962"/>
          </a:xfrm>
          <a:prstGeom prst="rect">
            <a:avLst/>
          </a:prstGeom>
        </p:spPr>
      </p:pic>
      <p:pic>
        <p:nvPicPr>
          <p:cNvPr id="27" name="Picture 26">
            <a:extLst>
              <a:ext uri="{FF2B5EF4-FFF2-40B4-BE49-F238E27FC236}">
                <a16:creationId xmlns:a16="http://schemas.microsoft.com/office/drawing/2014/main" id="{40CB4EF8-3FA3-81B2-ABDC-F6364B6306DF}"/>
              </a:ext>
            </a:extLst>
          </p:cNvPr>
          <p:cNvPicPr>
            <a:picLocks noChangeAspect="1"/>
          </p:cNvPicPr>
          <p:nvPr/>
        </p:nvPicPr>
        <p:blipFill>
          <a:blip r:embed="rId7"/>
          <a:stretch>
            <a:fillRect/>
          </a:stretch>
        </p:blipFill>
        <p:spPr>
          <a:xfrm>
            <a:off x="9642272" y="3626156"/>
            <a:ext cx="731583" cy="944962"/>
          </a:xfrm>
          <a:prstGeom prst="rect">
            <a:avLst/>
          </a:prstGeom>
        </p:spPr>
      </p:pic>
      <p:pic>
        <p:nvPicPr>
          <p:cNvPr id="28" name="Picture 27">
            <a:extLst>
              <a:ext uri="{FF2B5EF4-FFF2-40B4-BE49-F238E27FC236}">
                <a16:creationId xmlns:a16="http://schemas.microsoft.com/office/drawing/2014/main" id="{CC5A056D-D67C-6B49-F8DB-B605537F41C0}"/>
              </a:ext>
            </a:extLst>
          </p:cNvPr>
          <p:cNvPicPr>
            <a:picLocks noChangeAspect="1"/>
          </p:cNvPicPr>
          <p:nvPr/>
        </p:nvPicPr>
        <p:blipFill>
          <a:blip r:embed="rId7"/>
          <a:stretch>
            <a:fillRect/>
          </a:stretch>
        </p:blipFill>
        <p:spPr>
          <a:xfrm>
            <a:off x="10295639" y="3662410"/>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a:blip r:embed="rId7"/>
          <a:stretch>
            <a:fillRect/>
          </a:stretch>
        </p:blipFill>
        <p:spPr>
          <a:xfrm>
            <a:off x="7718598" y="3659446"/>
            <a:ext cx="731583" cy="944962"/>
          </a:xfrm>
          <a:prstGeom prst="rect">
            <a:avLst/>
          </a:prstGeom>
        </p:spPr>
      </p:pic>
      <p:pic>
        <p:nvPicPr>
          <p:cNvPr id="2" name="Picture 1">
            <a:extLst>
              <a:ext uri="{FF2B5EF4-FFF2-40B4-BE49-F238E27FC236}">
                <a16:creationId xmlns:a16="http://schemas.microsoft.com/office/drawing/2014/main" id="{17D91366-7A43-F98B-B581-EFE302B906D8}"/>
              </a:ext>
            </a:extLst>
          </p:cNvPr>
          <p:cNvPicPr>
            <a:picLocks noChangeAspect="1"/>
          </p:cNvPicPr>
          <p:nvPr/>
        </p:nvPicPr>
        <p:blipFill>
          <a:blip r:embed="rId5"/>
          <a:stretch>
            <a:fillRect/>
          </a:stretch>
        </p:blipFill>
        <p:spPr>
          <a:xfrm>
            <a:off x="173982" y="5686957"/>
            <a:ext cx="1036410" cy="999831"/>
          </a:xfrm>
          <a:prstGeom prst="rect">
            <a:avLst/>
          </a:prstGeom>
        </p:spPr>
      </p:pic>
      <p:pic>
        <p:nvPicPr>
          <p:cNvPr id="3" name="Picture 2">
            <a:extLst>
              <a:ext uri="{FF2B5EF4-FFF2-40B4-BE49-F238E27FC236}">
                <a16:creationId xmlns:a16="http://schemas.microsoft.com/office/drawing/2014/main" id="{2AEDA967-740C-5959-6D28-C7E37F0E5D9E}"/>
              </a:ext>
            </a:extLst>
          </p:cNvPr>
          <p:cNvPicPr>
            <a:picLocks noChangeAspect="1"/>
          </p:cNvPicPr>
          <p:nvPr/>
        </p:nvPicPr>
        <p:blipFill rotWithShape="1">
          <a:blip r:embed="rId5"/>
          <a:srcRect r="74782"/>
          <a:stretch/>
        </p:blipFill>
        <p:spPr>
          <a:xfrm>
            <a:off x="1186442" y="5686957"/>
            <a:ext cx="261358" cy="999831"/>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229600" cy="1033524"/>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7681821"/>
              </p:ext>
            </p:extLst>
          </p:nvPr>
        </p:nvGraphicFramePr>
        <p:xfrm>
          <a:off x="1524000" y="1165280"/>
          <a:ext cx="8957234" cy="4883391"/>
        </p:xfrm>
        <a:graphic>
          <a:graphicData uri="http://schemas.openxmlformats.org/drawingml/2006/table">
            <a:tbl>
              <a:tblPr firstRow="1" bandRow="1">
                <a:tableStyleId>{F5AB1C69-6EDB-4FF4-983F-18BD219EF322}</a:tableStyleId>
              </a:tblPr>
              <a:tblGrid>
                <a:gridCol w="1481646">
                  <a:extLst>
                    <a:ext uri="{9D8B030D-6E8A-4147-A177-3AD203B41FA5}">
                      <a16:colId xmlns:a16="http://schemas.microsoft.com/office/drawing/2014/main" val="20000"/>
                    </a:ext>
                  </a:extLst>
                </a:gridCol>
                <a:gridCol w="1058218">
                  <a:extLst>
                    <a:ext uri="{9D8B030D-6E8A-4147-A177-3AD203B41FA5}">
                      <a16:colId xmlns:a16="http://schemas.microsoft.com/office/drawing/2014/main" val="20001"/>
                    </a:ext>
                  </a:extLst>
                </a:gridCol>
                <a:gridCol w="1608749">
                  <a:extLst>
                    <a:ext uri="{9D8B030D-6E8A-4147-A177-3AD203B41FA5}">
                      <a16:colId xmlns:a16="http://schemas.microsoft.com/office/drawing/2014/main" val="20002"/>
                    </a:ext>
                  </a:extLst>
                </a:gridCol>
                <a:gridCol w="1225727">
                  <a:extLst>
                    <a:ext uri="{9D8B030D-6E8A-4147-A177-3AD203B41FA5}">
                      <a16:colId xmlns:a16="http://schemas.microsoft.com/office/drawing/2014/main" val="20003"/>
                    </a:ext>
                  </a:extLst>
                </a:gridCol>
                <a:gridCol w="1037154">
                  <a:extLst>
                    <a:ext uri="{9D8B030D-6E8A-4147-A177-3AD203B41FA5}">
                      <a16:colId xmlns:a16="http://schemas.microsoft.com/office/drawing/2014/main" val="20004"/>
                    </a:ext>
                  </a:extLst>
                </a:gridCol>
                <a:gridCol w="1037154">
                  <a:extLst>
                    <a:ext uri="{9D8B030D-6E8A-4147-A177-3AD203B41FA5}">
                      <a16:colId xmlns:a16="http://schemas.microsoft.com/office/drawing/2014/main" val="20005"/>
                    </a:ext>
                  </a:extLst>
                </a:gridCol>
                <a:gridCol w="1508586">
                  <a:extLst>
                    <a:ext uri="{9D8B030D-6E8A-4147-A177-3AD203B41FA5}">
                      <a16:colId xmlns:a16="http://schemas.microsoft.com/office/drawing/2014/main" val="20006"/>
                    </a:ext>
                  </a:extLst>
                </a:gridCol>
              </a:tblGrid>
              <a:tr h="727401">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415599">
                <a:tc>
                  <a:txBody>
                    <a:bodyPr/>
                    <a:lstStyle/>
                    <a:p>
                      <a:r>
                        <a:rPr lang="en-US" dirty="0"/>
                        <a:t>Jan 2023</a:t>
                      </a:r>
                    </a:p>
                  </a:txBody>
                  <a:tcPr/>
                </a:tc>
                <a:tc>
                  <a:txBody>
                    <a:bodyPr/>
                    <a:lstStyle/>
                    <a:p>
                      <a:pPr algn="ctr"/>
                      <a:r>
                        <a:rPr lang="en-US" dirty="0"/>
                        <a:t>24</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6</a:t>
                      </a:r>
                    </a:p>
                  </a:txBody>
                  <a:tcPr/>
                </a:tc>
                <a:tc>
                  <a:txBody>
                    <a:bodyPr/>
                    <a:lstStyle/>
                    <a:p>
                      <a:pPr algn="ctr"/>
                      <a:r>
                        <a:rPr lang="en-US" dirty="0"/>
                        <a:t>40</a:t>
                      </a:r>
                    </a:p>
                  </a:txBody>
                  <a:tcPr/>
                </a:tc>
                <a:tc>
                  <a:txBody>
                    <a:bodyPr/>
                    <a:lstStyle/>
                    <a:p>
                      <a:pPr algn="ctr"/>
                      <a:r>
                        <a:rPr lang="en-US" b="1" dirty="0"/>
                        <a:t>77</a:t>
                      </a:r>
                    </a:p>
                  </a:txBody>
                  <a:tcPr/>
                </a:tc>
                <a:extLst>
                  <a:ext uri="{0D108BD9-81ED-4DB2-BD59-A6C34878D82A}">
                    <a16:rowId xmlns:a16="http://schemas.microsoft.com/office/drawing/2014/main" val="10001"/>
                  </a:ext>
                </a:extLst>
              </a:tr>
              <a:tr h="415599">
                <a:tc>
                  <a:txBody>
                    <a:bodyPr/>
                    <a:lstStyle/>
                    <a:p>
                      <a:r>
                        <a:rPr lang="en-US" dirty="0"/>
                        <a:t>February</a:t>
                      </a:r>
                    </a:p>
                  </a:txBody>
                  <a:tcPr/>
                </a:tc>
                <a:tc>
                  <a:txBody>
                    <a:bodyPr/>
                    <a:lstStyle/>
                    <a:p>
                      <a:pPr algn="ctr"/>
                      <a:r>
                        <a:rPr lang="en-US" dirty="0"/>
                        <a:t>38</a:t>
                      </a:r>
                    </a:p>
                  </a:txBody>
                  <a:tcPr/>
                </a:tc>
                <a:tc>
                  <a:txBody>
                    <a:bodyPr/>
                    <a:lstStyle/>
                    <a:p>
                      <a:pPr algn="ctr"/>
                      <a:r>
                        <a:rPr lang="en-US" dirty="0"/>
                        <a:t>15</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42</a:t>
                      </a:r>
                    </a:p>
                  </a:txBody>
                  <a:tcPr/>
                </a:tc>
                <a:tc>
                  <a:txBody>
                    <a:bodyPr/>
                    <a:lstStyle/>
                    <a:p>
                      <a:pPr algn="ctr"/>
                      <a:r>
                        <a:rPr lang="en-US" b="1" dirty="0"/>
                        <a:t>113</a:t>
                      </a:r>
                    </a:p>
                  </a:txBody>
                  <a:tcPr/>
                </a:tc>
                <a:extLst>
                  <a:ext uri="{0D108BD9-81ED-4DB2-BD59-A6C34878D82A}">
                    <a16:rowId xmlns:a16="http://schemas.microsoft.com/office/drawing/2014/main" val="3211837320"/>
                  </a:ext>
                </a:extLst>
              </a:tr>
              <a:tr h="415599">
                <a:tc>
                  <a:txBody>
                    <a:bodyPr/>
                    <a:lstStyle/>
                    <a:p>
                      <a:r>
                        <a:rPr lang="en-US" dirty="0"/>
                        <a:t>March</a:t>
                      </a:r>
                    </a:p>
                  </a:txBody>
                  <a:tcPr/>
                </a:tc>
                <a:tc>
                  <a:txBody>
                    <a:bodyPr/>
                    <a:lstStyle/>
                    <a:p>
                      <a:pPr algn="ctr"/>
                      <a:r>
                        <a:rPr lang="en-US" dirty="0"/>
                        <a:t>25</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dirty="0"/>
                        <a:t>13</a:t>
                      </a:r>
                    </a:p>
                  </a:txBody>
                  <a:tcPr/>
                </a:tc>
                <a:tc>
                  <a:txBody>
                    <a:bodyPr/>
                    <a:lstStyle/>
                    <a:p>
                      <a:pPr algn="ctr"/>
                      <a:r>
                        <a:rPr lang="en-US" dirty="0"/>
                        <a:t>26</a:t>
                      </a:r>
                    </a:p>
                  </a:txBody>
                  <a:tcPr/>
                </a:tc>
                <a:tc>
                  <a:txBody>
                    <a:bodyPr/>
                    <a:lstStyle/>
                    <a:p>
                      <a:pPr algn="ctr"/>
                      <a:r>
                        <a:rPr lang="en-US" b="1" dirty="0"/>
                        <a:t>117</a:t>
                      </a:r>
                    </a:p>
                  </a:txBody>
                  <a:tcPr/>
                </a:tc>
                <a:extLst>
                  <a:ext uri="{0D108BD9-81ED-4DB2-BD59-A6C34878D82A}">
                    <a16:rowId xmlns:a16="http://schemas.microsoft.com/office/drawing/2014/main" val="3865571534"/>
                  </a:ext>
                </a:extLst>
              </a:tr>
              <a:tr h="415599">
                <a:tc>
                  <a:txBody>
                    <a:bodyPr/>
                    <a:lstStyle/>
                    <a:p>
                      <a:r>
                        <a:rPr lang="en-US" dirty="0"/>
                        <a:t>April</a:t>
                      </a:r>
                    </a:p>
                  </a:txBody>
                  <a:tcPr/>
                </a:tc>
                <a:tc>
                  <a:txBody>
                    <a:bodyPr/>
                    <a:lstStyle/>
                    <a:p>
                      <a:pPr algn="ctr"/>
                      <a:r>
                        <a:rPr lang="en-US" dirty="0"/>
                        <a:t>45</a:t>
                      </a:r>
                    </a:p>
                  </a:txBody>
                  <a:tcPr/>
                </a:tc>
                <a:tc>
                  <a:txBody>
                    <a:bodyPr/>
                    <a:lstStyle/>
                    <a:p>
                      <a:pPr algn="ctr"/>
                      <a:r>
                        <a:rPr lang="en-US" dirty="0"/>
                        <a:t>25</a:t>
                      </a:r>
                    </a:p>
                  </a:txBody>
                  <a:tcPr/>
                </a:tc>
                <a:tc>
                  <a:txBody>
                    <a:bodyPr/>
                    <a:lstStyle/>
                    <a:p>
                      <a:pPr algn="ctr"/>
                      <a:r>
                        <a:rPr lang="en-US" dirty="0"/>
                        <a:t>23</a:t>
                      </a:r>
                    </a:p>
                  </a:txBody>
                  <a:tcPr/>
                </a:tc>
                <a:tc>
                  <a:txBody>
                    <a:bodyPr/>
                    <a:lstStyle/>
                    <a:p>
                      <a:pPr algn="ctr"/>
                      <a:r>
                        <a:rPr lang="en-US" dirty="0"/>
                        <a:t>12</a:t>
                      </a:r>
                    </a:p>
                  </a:txBody>
                  <a:tcPr/>
                </a:tc>
                <a:tc>
                  <a:txBody>
                    <a:bodyPr/>
                    <a:lstStyle/>
                    <a:p>
                      <a:pPr algn="ctr"/>
                      <a:r>
                        <a:rPr lang="en-US" dirty="0"/>
                        <a:t>89</a:t>
                      </a:r>
                    </a:p>
                  </a:txBody>
                  <a:tcPr/>
                </a:tc>
                <a:tc>
                  <a:txBody>
                    <a:bodyPr/>
                    <a:lstStyle/>
                    <a:p>
                      <a:pPr algn="ctr"/>
                      <a:r>
                        <a:rPr lang="en-US" b="1" dirty="0"/>
                        <a:t>194</a:t>
                      </a:r>
                    </a:p>
                  </a:txBody>
                  <a:tcPr/>
                </a:tc>
                <a:extLst>
                  <a:ext uri="{0D108BD9-81ED-4DB2-BD59-A6C34878D82A}">
                    <a16:rowId xmlns:a16="http://schemas.microsoft.com/office/drawing/2014/main" val="1182997476"/>
                  </a:ext>
                </a:extLst>
              </a:tr>
              <a:tr h="415599">
                <a:tc>
                  <a:txBody>
                    <a:bodyPr/>
                    <a:lstStyle/>
                    <a:p>
                      <a:r>
                        <a:rPr lang="en-US" dirty="0"/>
                        <a:t>May</a:t>
                      </a:r>
                    </a:p>
                  </a:txBody>
                  <a:tcPr/>
                </a:tc>
                <a:tc>
                  <a:txBody>
                    <a:bodyPr/>
                    <a:lstStyle/>
                    <a:p>
                      <a:pPr algn="ctr"/>
                      <a:r>
                        <a:rPr lang="en-US" dirty="0"/>
                        <a:t>37</a:t>
                      </a:r>
                    </a:p>
                  </a:txBody>
                  <a:tcPr/>
                </a:tc>
                <a:tc>
                  <a:txBody>
                    <a:bodyPr/>
                    <a:lstStyle/>
                    <a:p>
                      <a:pPr algn="ctr"/>
                      <a:r>
                        <a:rPr lang="en-US" dirty="0"/>
                        <a:t>37</a:t>
                      </a:r>
                    </a:p>
                  </a:txBody>
                  <a:tcPr/>
                </a:tc>
                <a:tc>
                  <a:txBody>
                    <a:bodyPr/>
                    <a:lstStyle/>
                    <a:p>
                      <a:pPr algn="ctr"/>
                      <a:r>
                        <a:rPr lang="en-US" dirty="0"/>
                        <a:t>26</a:t>
                      </a:r>
                    </a:p>
                  </a:txBody>
                  <a:tcPr/>
                </a:tc>
                <a:tc>
                  <a:txBody>
                    <a:bodyPr/>
                    <a:lstStyle/>
                    <a:p>
                      <a:pPr algn="ctr"/>
                      <a:r>
                        <a:rPr lang="en-US" dirty="0"/>
                        <a:t>9</a:t>
                      </a:r>
                    </a:p>
                  </a:txBody>
                  <a:tcPr/>
                </a:tc>
                <a:tc>
                  <a:txBody>
                    <a:bodyPr/>
                    <a:lstStyle/>
                    <a:p>
                      <a:pPr algn="ctr"/>
                      <a:r>
                        <a:rPr lang="en-US" dirty="0"/>
                        <a:t>70</a:t>
                      </a:r>
                    </a:p>
                  </a:txBody>
                  <a:tcPr/>
                </a:tc>
                <a:tc>
                  <a:txBody>
                    <a:bodyPr/>
                    <a:lstStyle/>
                    <a:p>
                      <a:pPr algn="ctr"/>
                      <a:r>
                        <a:rPr lang="en-US" b="1" dirty="0"/>
                        <a:t>179</a:t>
                      </a:r>
                    </a:p>
                  </a:txBody>
                  <a:tcPr/>
                </a:tc>
                <a:extLst>
                  <a:ext uri="{0D108BD9-81ED-4DB2-BD59-A6C34878D82A}">
                    <a16:rowId xmlns:a16="http://schemas.microsoft.com/office/drawing/2014/main" val="2358114890"/>
                  </a:ext>
                </a:extLst>
              </a:tr>
              <a:tr h="415599">
                <a:tc>
                  <a:txBody>
                    <a:bodyPr/>
                    <a:lstStyle/>
                    <a:p>
                      <a:r>
                        <a:rPr lang="en-US" dirty="0"/>
                        <a:t>June</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137</a:t>
                      </a:r>
                    </a:p>
                  </a:txBody>
                  <a:tcPr/>
                </a:tc>
                <a:tc>
                  <a:txBody>
                    <a:bodyPr/>
                    <a:lstStyle/>
                    <a:p>
                      <a:pPr algn="ctr"/>
                      <a:r>
                        <a:rPr lang="en-US" b="1" dirty="0"/>
                        <a:t>240</a:t>
                      </a:r>
                    </a:p>
                  </a:txBody>
                  <a:tcPr/>
                </a:tc>
                <a:extLst>
                  <a:ext uri="{0D108BD9-81ED-4DB2-BD59-A6C34878D82A}">
                    <a16:rowId xmlns:a16="http://schemas.microsoft.com/office/drawing/2014/main" val="2418213347"/>
                  </a:ext>
                </a:extLst>
              </a:tr>
              <a:tr h="415599">
                <a:tc>
                  <a:txBody>
                    <a:bodyPr/>
                    <a:lstStyle/>
                    <a:p>
                      <a:r>
                        <a:rPr lang="en-US" dirty="0"/>
                        <a:t>July</a:t>
                      </a:r>
                    </a:p>
                  </a:txBody>
                  <a:tcPr/>
                </a:tc>
                <a:tc>
                  <a:txBody>
                    <a:bodyPr/>
                    <a:lstStyle/>
                    <a:p>
                      <a:pPr algn="ctr"/>
                      <a:r>
                        <a:rPr lang="en-US" dirty="0"/>
                        <a:t>45</a:t>
                      </a:r>
                    </a:p>
                  </a:txBody>
                  <a:tcPr/>
                </a:tc>
                <a:tc>
                  <a:txBody>
                    <a:bodyPr/>
                    <a:lstStyle/>
                    <a:p>
                      <a:pPr algn="ctr"/>
                      <a:r>
                        <a:rPr lang="en-US" dirty="0"/>
                        <a:t>20</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b="1" dirty="0"/>
                        <a:t>129</a:t>
                      </a:r>
                    </a:p>
                  </a:txBody>
                  <a:tcPr/>
                </a:tc>
                <a:extLst>
                  <a:ext uri="{0D108BD9-81ED-4DB2-BD59-A6C34878D82A}">
                    <a16:rowId xmlns:a16="http://schemas.microsoft.com/office/drawing/2014/main" val="1628104868"/>
                  </a:ext>
                </a:extLst>
              </a:tr>
              <a:tr h="415599">
                <a:tc>
                  <a:txBody>
                    <a:bodyPr/>
                    <a:lstStyle/>
                    <a:p>
                      <a:r>
                        <a:rPr lang="en-US" dirty="0"/>
                        <a:t>August</a:t>
                      </a:r>
                    </a:p>
                  </a:txBody>
                  <a:tcPr/>
                </a:tc>
                <a:tc>
                  <a:txBody>
                    <a:bodyPr/>
                    <a:lstStyle/>
                    <a:p>
                      <a:pPr algn="ctr"/>
                      <a:r>
                        <a:rPr lang="en-US" dirty="0"/>
                        <a:t>20</a:t>
                      </a:r>
                    </a:p>
                  </a:txBody>
                  <a:tcPr/>
                </a:tc>
                <a:tc>
                  <a:txBody>
                    <a:bodyPr/>
                    <a:lstStyle/>
                    <a:p>
                      <a:pPr algn="ctr"/>
                      <a:r>
                        <a:rPr lang="en-US" dirty="0"/>
                        <a:t>9</a:t>
                      </a:r>
                    </a:p>
                  </a:txBody>
                  <a:tcPr/>
                </a:tc>
                <a:tc>
                  <a:txBody>
                    <a:bodyPr/>
                    <a:lstStyle/>
                    <a:p>
                      <a:pPr algn="ctr"/>
                      <a:r>
                        <a:rPr lang="en-US" dirty="0"/>
                        <a:t>13</a:t>
                      </a:r>
                    </a:p>
                  </a:txBody>
                  <a:tcPr/>
                </a:tc>
                <a:tc>
                  <a:txBody>
                    <a:bodyPr/>
                    <a:lstStyle/>
                    <a:p>
                      <a:pPr algn="ctr"/>
                      <a:r>
                        <a:rPr lang="en-US" dirty="0"/>
                        <a:t>9</a:t>
                      </a:r>
                    </a:p>
                  </a:txBody>
                  <a:tcPr/>
                </a:tc>
                <a:tc>
                  <a:txBody>
                    <a:bodyPr/>
                    <a:lstStyle/>
                    <a:p>
                      <a:pPr algn="ctr"/>
                      <a:r>
                        <a:rPr lang="en-US" dirty="0"/>
                        <a:t>17</a:t>
                      </a:r>
                    </a:p>
                  </a:txBody>
                  <a:tcPr/>
                </a:tc>
                <a:tc>
                  <a:txBody>
                    <a:bodyPr/>
                    <a:lstStyle/>
                    <a:p>
                      <a:pPr algn="ctr"/>
                      <a:r>
                        <a:rPr lang="en-US" b="1" dirty="0"/>
                        <a:t>68</a:t>
                      </a:r>
                    </a:p>
                  </a:txBody>
                  <a:tcPr/>
                </a:tc>
                <a:extLst>
                  <a:ext uri="{0D108BD9-81ED-4DB2-BD59-A6C34878D82A}">
                    <a16:rowId xmlns:a16="http://schemas.microsoft.com/office/drawing/2014/main" val="2600570867"/>
                  </a:ext>
                </a:extLst>
              </a:tr>
              <a:tr h="415599">
                <a:tc>
                  <a:txBody>
                    <a:bodyPr/>
                    <a:lstStyle/>
                    <a:p>
                      <a:r>
                        <a:rPr lang="en-US" dirty="0"/>
                        <a:t>September</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19</a:t>
                      </a:r>
                    </a:p>
                  </a:txBody>
                  <a:tcPr/>
                </a:tc>
                <a:tc>
                  <a:txBody>
                    <a:bodyPr/>
                    <a:lstStyle/>
                    <a:p>
                      <a:pPr algn="ctr"/>
                      <a:r>
                        <a:rPr lang="en-US" dirty="0"/>
                        <a:t>7</a:t>
                      </a:r>
                    </a:p>
                  </a:txBody>
                  <a:tcPr/>
                </a:tc>
                <a:tc>
                  <a:txBody>
                    <a:bodyPr/>
                    <a:lstStyle/>
                    <a:p>
                      <a:pPr algn="ctr"/>
                      <a:r>
                        <a:rPr lang="en-US" dirty="0"/>
                        <a:t>70</a:t>
                      </a:r>
                    </a:p>
                  </a:txBody>
                  <a:tcPr/>
                </a:tc>
                <a:tc>
                  <a:txBody>
                    <a:bodyPr/>
                    <a:lstStyle/>
                    <a:p>
                      <a:pPr algn="ctr"/>
                      <a:r>
                        <a:rPr lang="en-US" b="1" dirty="0"/>
                        <a:t>154</a:t>
                      </a:r>
                    </a:p>
                  </a:txBody>
                  <a:tcPr/>
                </a:tc>
                <a:extLst>
                  <a:ext uri="{0D108BD9-81ED-4DB2-BD59-A6C34878D82A}">
                    <a16:rowId xmlns:a16="http://schemas.microsoft.com/office/drawing/2014/main" val="2381916103"/>
                  </a:ext>
                </a:extLst>
              </a:tr>
              <a:tr h="415599">
                <a:tc>
                  <a:txBody>
                    <a:bodyPr/>
                    <a:lstStyle/>
                    <a:p>
                      <a:r>
                        <a:rPr lang="en-GB" b="1" dirty="0"/>
                        <a:t>*TOTAL</a:t>
                      </a:r>
                      <a:endParaRPr lang="en-US" b="1" dirty="0"/>
                    </a:p>
                  </a:txBody>
                  <a:tcPr/>
                </a:tc>
                <a:tc>
                  <a:txBody>
                    <a:bodyPr/>
                    <a:lstStyle/>
                    <a:p>
                      <a:pPr algn="ctr"/>
                      <a:r>
                        <a:rPr lang="en-GB" b="1" dirty="0"/>
                        <a:t>436</a:t>
                      </a:r>
                      <a:endParaRPr lang="en-US" b="1" dirty="0"/>
                    </a:p>
                  </a:txBody>
                  <a:tcPr/>
                </a:tc>
                <a:tc>
                  <a:txBody>
                    <a:bodyPr/>
                    <a:lstStyle/>
                    <a:p>
                      <a:pPr algn="ctr"/>
                      <a:r>
                        <a:rPr lang="en-GB" b="1" dirty="0"/>
                        <a:t>186</a:t>
                      </a:r>
                      <a:endParaRPr lang="en-US" b="1" dirty="0"/>
                    </a:p>
                  </a:txBody>
                  <a:tcPr/>
                </a:tc>
                <a:tc>
                  <a:txBody>
                    <a:bodyPr/>
                    <a:lstStyle/>
                    <a:p>
                      <a:pPr algn="ctr"/>
                      <a:r>
                        <a:rPr lang="en-GB" b="1" dirty="0"/>
                        <a:t>235</a:t>
                      </a:r>
                      <a:endParaRPr lang="en-US" b="1" dirty="0"/>
                    </a:p>
                  </a:txBody>
                  <a:tcPr/>
                </a:tc>
                <a:tc>
                  <a:txBody>
                    <a:bodyPr/>
                    <a:lstStyle/>
                    <a:p>
                      <a:pPr algn="ctr"/>
                      <a:r>
                        <a:rPr lang="en-GB" b="1" dirty="0"/>
                        <a:t>92</a:t>
                      </a:r>
                      <a:endParaRPr lang="en-US" b="1" dirty="0"/>
                    </a:p>
                  </a:txBody>
                  <a:tcPr/>
                </a:tc>
                <a:tc>
                  <a:txBody>
                    <a:bodyPr/>
                    <a:lstStyle/>
                    <a:p>
                      <a:pPr algn="ctr"/>
                      <a:r>
                        <a:rPr lang="en-GB" b="1" dirty="0"/>
                        <a:t>801</a:t>
                      </a:r>
                      <a:endParaRPr lang="en-US" b="1" dirty="0"/>
                    </a:p>
                  </a:txBody>
                  <a:tcPr/>
                </a:tc>
                <a:tc>
                  <a:txBody>
                    <a:bodyPr/>
                    <a:lstStyle/>
                    <a:p>
                      <a:pPr algn="ctr"/>
                      <a:r>
                        <a:rPr lang="en-GB" b="1" dirty="0"/>
                        <a:t>1,750</a:t>
                      </a:r>
                      <a:endParaRPr lang="en-US" b="1" dirty="0"/>
                    </a:p>
                  </a:txBody>
                  <a:tcPr/>
                </a:tc>
                <a:extLst>
                  <a:ext uri="{0D108BD9-81ED-4DB2-BD59-A6C34878D82A}">
                    <a16:rowId xmlns:a16="http://schemas.microsoft.com/office/drawing/2014/main" val="2496419550"/>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822202" y="131756"/>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6162033"/>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4419600" y="6190483"/>
            <a:ext cx="5181600" cy="369332"/>
          </a:xfrm>
          <a:prstGeom prst="rect">
            <a:avLst/>
          </a:prstGeom>
          <a:noFill/>
        </p:spPr>
        <p:txBody>
          <a:bodyPr wrap="square" rtlCol="0">
            <a:spAutoFit/>
          </a:bodyPr>
          <a:lstStyle/>
          <a:p>
            <a:r>
              <a:rPr lang="en-GB" dirty="0"/>
              <a:t>*</a:t>
            </a:r>
            <a:r>
              <a:rPr lang="en-GB" i="1" dirty="0"/>
              <a:t>Total since beginning of collections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48757785"/>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325562"/>
          </a:xfrm>
        </p:spPr>
        <p:txBody>
          <a:bodyPr/>
          <a:lstStyle/>
          <a:p>
            <a:pPr>
              <a:defRPr sz="1800">
                <a:solidFill>
                  <a:srgbClr val="000000"/>
                </a:solidFill>
              </a:defRPr>
            </a:pPr>
            <a:r>
              <a:rPr lang="en-US" sz="4000" dirty="0">
                <a:latin typeface="Arial"/>
                <a:ea typeface="Arial"/>
                <a:cs typeface="Arial"/>
              </a:rPr>
              <a:t>Where does it go</a:t>
            </a:r>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100" y="1025630"/>
            <a:ext cx="1524000" cy="1447800"/>
          </a:xfrm>
          <a:prstGeom prst="rect">
            <a:avLst/>
          </a:prstGeom>
          <a:noFill/>
          <a:ln w="3175">
            <a:solidFill>
              <a:schemeClr val="tx1"/>
            </a:solidFill>
            <a:miter lim="800000"/>
            <a:headEnd/>
            <a:tailEnd/>
          </a:ln>
        </p:spPr>
      </p:pic>
      <p:sp>
        <p:nvSpPr>
          <p:cNvPr id="6" name="TextBox 5"/>
          <p:cNvSpPr txBox="1"/>
          <p:nvPr/>
        </p:nvSpPr>
        <p:spPr>
          <a:xfrm>
            <a:off x="2857500" y="1597802"/>
            <a:ext cx="195470" cy="6709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7" name="Picture 6" descr="http://www.recycle-direct.com/images/cardboard.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925576" y="2884385"/>
            <a:ext cx="2431969" cy="1888177"/>
          </a:xfrm>
          <a:prstGeom prst="rect">
            <a:avLst/>
          </a:prstGeom>
          <a:noFill/>
          <a:ln w="3175">
            <a:solidFill>
              <a:schemeClr val="tx1"/>
            </a:solidFill>
            <a:miter lim="800000"/>
            <a:headEnd/>
            <a:tailEnd/>
          </a:ln>
        </p:spPr>
      </p:pic>
      <p:sp>
        <p:nvSpPr>
          <p:cNvPr id="8" name="TextBox 7"/>
          <p:cNvSpPr txBox="1"/>
          <p:nvPr/>
        </p:nvSpPr>
        <p:spPr>
          <a:xfrm>
            <a:off x="3668284" y="3374026"/>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9" name="Picture 8"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1352" y="1264006"/>
            <a:ext cx="1582048" cy="1308538"/>
          </a:xfrm>
          <a:prstGeom prst="rect">
            <a:avLst/>
          </a:prstGeom>
          <a:noFill/>
          <a:ln w="3175">
            <a:solidFill>
              <a:schemeClr val="tx1"/>
            </a:solidFill>
            <a:miter lim="800000"/>
            <a:headEnd/>
            <a:tailEnd/>
          </a:ln>
        </p:spPr>
      </p:pic>
      <p:pic>
        <p:nvPicPr>
          <p:cNvPr id="10" name="Picture 9"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1264006"/>
            <a:ext cx="1582048" cy="1308538"/>
          </a:xfrm>
          <a:prstGeom prst="rect">
            <a:avLst/>
          </a:prstGeom>
          <a:noFill/>
          <a:ln w="3175">
            <a:solidFill>
              <a:schemeClr val="tx1"/>
            </a:solidFill>
            <a:miter lim="800000"/>
            <a:headEnd/>
            <a:tailEnd/>
          </a:ln>
        </p:spPr>
      </p:pic>
      <p:sp>
        <p:nvSpPr>
          <p:cNvPr id="11" name="TextBox 10"/>
          <p:cNvSpPr txBox="1"/>
          <p:nvPr/>
        </p:nvSpPr>
        <p:spPr>
          <a:xfrm>
            <a:off x="8229600" y="1492607"/>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sp>
        <p:nvSpPr>
          <p:cNvPr id="62466" name="AutoShape 2"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8235538" y="3182145"/>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16" name="Picture 15" descr="http://www.wasteplan.co.tz/sites/default/files/PET%20image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85922" y="4997153"/>
            <a:ext cx="1311275" cy="1676400"/>
          </a:xfrm>
          <a:prstGeom prst="rect">
            <a:avLst/>
          </a:prstGeom>
          <a:noFill/>
          <a:ln w="3175">
            <a:solidFill>
              <a:schemeClr val="tx1"/>
            </a:solidFill>
            <a:miter lim="800000"/>
            <a:headEnd/>
            <a:tailEnd/>
          </a:ln>
        </p:spPr>
      </p:pic>
      <p:sp>
        <p:nvSpPr>
          <p:cNvPr id="17" name="TextBox 16"/>
          <p:cNvSpPr txBox="1"/>
          <p:nvPr/>
        </p:nvSpPr>
        <p:spPr>
          <a:xfrm>
            <a:off x="3366797" y="5496439"/>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a:spcBef>
                <a:spcPts val="0"/>
              </a:spcBef>
              <a:spcAft>
                <a:spcPts val="0"/>
              </a:spcAft>
            </a:pPr>
            <a:r>
              <a:rPr lang="en-US" sz="3600" dirty="0">
                <a:solidFill>
                  <a:srgbClr val="000000"/>
                </a:solidFill>
                <a:latin typeface="+mn-lt"/>
                <a:ea typeface="+mn-ea"/>
                <a:sym typeface="Helvetica"/>
              </a:rPr>
              <a:t>=</a:t>
            </a:r>
          </a:p>
        </p:txBody>
      </p:sp>
      <p:pic>
        <p:nvPicPr>
          <p:cNvPr id="62470" name="Picture 6" descr="http://readynutrition.com/wp-content/uploads/2009/10/Toilet-pap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06248" y="1330430"/>
            <a:ext cx="1143000" cy="1143000"/>
          </a:xfrm>
          <a:prstGeom prst="rect">
            <a:avLst/>
          </a:prstGeom>
          <a:noFill/>
          <a:ln w="3175">
            <a:solidFill>
              <a:schemeClr val="tx1"/>
            </a:solidFill>
          </a:ln>
        </p:spPr>
      </p:pic>
      <p:sp>
        <p:nvSpPr>
          <p:cNvPr id="62472" name="AutoShape 8" descr="data:image/jpeg;base64,/9j/4AAQSkZJRgABAQAAAQABAAD/2wCEAAkGBxQSEhQUEhQUFBQUFBUUFBQUFBQUFBQUFBQXFhQUFBQYHCggGBwlHBQUITEhJSksLi4uFx8zODMsNygtLiwBCgoKDA0NFA8PFTccFBwsLiwsLCwrKywsLCwsLC4sKywsLCwwLDcrNzcsLCw3NzcrLCwsKyssNywsLCwsLCssK//AABEIALgBEwMBEQACEQEDEQH/xAAbAAEBAQEBAQEBAAAAAAAAAAAAAQIGBAMFB//EADwQAQABAQMHCAkDBAMBAAAAAAABAgMFEQQzUmJxkbEGFSExNXJzwRQkNEGBkqGy4RJRYSMlgsIy0fAW/8QAGgEBAQADAQEAAAAAAAAAAAAAAAEDBAUCBv/EAC4RAQAABQEHAwMEAwAAAAAAAAABAgMUMwQVMUFRUmHwQoGRBROhESEysRIicf/aAAwDAQACEQMRAD8A/uIAAAAAAAAAAAAAAAAAAAAAAAAAAAAAAAAAAAAAAPyMty+umuqmmYjD94x921y9RrKklSMsN0G5SoSTSwjF5K70t491E7I/7lhv63Zktqb58+2vvimJ/mmY8y/rdi1ptxfdpq7vyX9bsWtNYvm01d35S/rdi2przxaau78l/W7FtTOebTV3F/W7FtTWL4tNXd+S/rdi2ppzxaau4v63Ytqa88Wmru/Jf1uxbU0m+LTV3F/W7FtTSb5tNXcl/W7FtTOeLTV3F/W7FtTOeLTV3F/W7FtTOebTV3F/W7FtTSb6tNXcbQrdi2pszfdpq7jaFbt8La0znu01dxtCt2+C1ppN92uruNoVu3wWtNOfLXV3G0K3b4LWmnPlrq/KbQrdvgtaZz5a6u42hX7fBa0yb8tdX5TaFft8FrTYqv611flNoV+3wtrTY/8AobbV+U2hX7fBa01q5QW370/L+TaFft8FrTeu5b4tLW1imr9OExPVGE4w2dJqqlWp/jNu/Rhr0JJJf1g6J02mAAAAAAA568M7Vt8ocHWZ5vODpUMcHwxazKs9PX0qPw8pyymi3myj9oqw2wRg9w/eD20VvKNTKIQDYJMgmIAGIGIJMgiKmIMzIIKYgzIAESBUD5Vg+dPR/wC96qmKI/S5O+0U92rhDf8Ap+b2a2qx+7s3bc4AAAAAABzt452vbHCHB1mebzg6VDHB5sWsykVKOKvqvC8ttnTweow/1ZJdzpbCehjeX3REBcQAQDEFAQJFgyCAgrMgAkgkyCQBMgzUD51QDMA/R5Pe00d2rg3vp+b2a+qx+7tHcc0AAAAAABzt452vbHCHB1mebzg6VDHB5ZazKijh7+7Sp8Onze4/we5dzqMm6mKJF6EeQExBYAAgFAmUVJkGcQABUkGZBAZmASASoEBKoBiuAe3k5PrNGyrg3vp+b2a+qxu3dxzQAAAAAAHO3lP9WvbHCHB1mebzg6VDHB5JazKio4e/u0qfCp83uP8ABll3OoyeeiGKKPvEoiiJAqgYoLAESIYisyCCgALIJIMAgMyCAkgzMgxUD38nI9Yo2VcG99Pze0Wvqsbtncc0AAAAAABzl552vbHCHB1mebzg6VDHB5ZazKyo4i/+0qfCp/2e/QyS7nTZNPQxRR6YRFEASQVFagQwBJFZkAEFIAkEBAZkEkGZBJBiQSQe7k97RR/l9st76fm9otfVY3bO45oAAAAAADnLzzte2OEODrM83nB0qGODyS1mVFHD8oe0aPCp41PfoZJdzp8m6oYoo9KISCQCoLALAigzIrAoCgYgkgmIEgyCAkwDIM1AxMA99we0Wf8Al9st3QZof8a+qxu2d1zQAAAAAAHOXnnatscIcHWZ5vODpUMcHklrMrMSo4jlD2lT4VP+z36HuXc6bJp6GKI9MIgACoKIopiDMgzMigLIIBiCSACAAxIIDNQMSD2XD7RZ7Z+2W7oM0GvqccXcO65oAAAAAADnL0ztW2OEOBrM83nB0qGODx1NdlZgHEcoe0afDo82T0Mku502TdTEj0wiNAyDUILAAAICCs4goEggLEATAMyCSDIAPnWDMg9lwz6xZ7Z+2W7oM8GvqccXcO65oAAAAAADnLzztXw4Q4GszzecHSoY4PHU12VmAcPyg7Rp8OjzZI/we5dzpsm6oYoj1QiKCQK1CIohIqTIJiKzIEQDUAkgmANQCSDMwCTAMgkgxIMg9dxe0We2ftluaDPBg1OOLuXecwAAAAAABzd6Z2vbHCHB1mebzg6VDHB45azKzAOH5Qdo0+HR5snoZJdzp8m6mJIvTEoigsAqABIICSKYgCKCYACqoIMyCSDFQMzIMyDEg9txx6xZ7Z+2W5oc8Pdg1OOLuHecwAAAAAABzd6Z2rbHCHA1mebzg6VDHB45a7KyDiOUHaNPh0+bJ6GSXc6bJupiij0QgoKC4ohANAziCCoCgoiCkAoEgzIJIMgzIMYAkg9dyz6xZd6fsqbmhzwYNTji7h3nMAAAAAAAc3eudq+HCHA1meZ0qGODxS1mVFHE8oe0aPDp41MnoZJdzpcn6mKKPRCDQAEIKIoJgCCgICgSCgAkgAzIMglQMSDFQPVcs+sWXen7am3oc8vnBg1OOLunfcwAAAAAABzd6Z2r4cIcDW55nS0+ODx1NaDKyo4nlB2hR4VPGp79D3LudLk/UxxHohBoQAFVEUVAAQAAAFAkEkEAwBJgGcAYqBiQem5vaLLvT9stvRZ5ff8Apg1OOLunfcwAAAAAABzd652r4cIcDW55vODpafHB45azKwo4vlF2hR4VPGp79LJLudJk3VDEj0wCiApiCoGAhIIKAAAoICggAAMyCSDFUAxVAPvc/tFl3vKW3os8vv8A0w6jFF3bvuWAAAAAAA5u9c7V8OEODrc8zpafHB45asGVhRxfKHtCjwqeNb36WSXc6TJupiR6IBqBCYFRBrERQQVJBAWAAUAQFSQTAFBAZkGQYqB97pz9l3vKW3os8vnBh1GOLunfcsAAAAAABzV652r4cIcHW55nS0+ODyS1YMqYKOK5Qx/cKPCp41PfoZJdzo8n6oYkemJEUCZBJFWJQXEAGcQUFgADEQFASQTEDECQZmQYkEqgH2urP2Xe8pbWizy+cGHUY5ndPoHLAAAAAAAc3eudq+HCHB1ueb2/p0tPjg8ktVlFHF3/ANoU+HTxqe/SyS7nQZP1MSPRANQIkgIECrgBIAALAICgCAoDIEAkgkgzIMyD73Xn7PvRwbWjzy+cGHUY5ncvoHLAAAAAAAc1eudq+HCHB1ueb2dLT44PK1WYVHGX9H9wp8OnzevSyS7nQWEdDGj7wDQGIAJKBAKIgq4gAuIAKICoCAYgkgyDEyDIPTdkf1rPvw2dHnlYa+OLuH0LlgAAAAAEg5u9c7V8OEODrc8zpafHB5WqzJXVERjMxEfvM4RvBxuW21Ntlv66OmmKYpx904dcx/HS9cHuH7QdFZR0PCPoDUwIRAAoICqIgIirILgACgAgAMgAYA+cwDIPTdues+/DZ0meRhr45nbvoXLAAAAAAAc1fU1RaVYUV1Y4Yfpjo6o98uPq6FWetGMsv6wb9CpJCSEIxfi285TV/wAaP0RsmqrfMYfRr2tboZvu0up4LW5LWucbT9dU/wA4zu/Ytq/Qv36XN9sluOqicf0VbpLWv0H36fU/RoySvQq3SWlfoefv0+bcZLXoVbpLSv0n36fNfRa9CrdJaV+lPv0+ZGSV6FXyyWdfpPv0+axklehVuks6/SXFPmvodehVulbOv0lxT5nodpoVbpLOv0lxS5r6FaaFW6Syr9JcU+a+hWmhVuLKv0lxT5noNpoVblsa/SlxT5r6DaaFW4sa/SXFLmegWmhVuLGvy/JcUuZzfaaFW4sa/L8lzT5nN9roVFhX5fkuaXNebrXQqWwr8vyXNLmnNtroSWFfl+S5pc1i7bXQksK/L8lzTObLXQn6LYV/IpdUzmu10J+hs+v2+S6pnNdroT9DZ9fsXVMm6bXQn6Gz63Yuqac0Wuj9YNn1uxdU31yO6bWLSiqacIiqJnpjqZ9PoqslSWaO6DHU1Ek0kYQdS6rSAAAAAAAAAQFAAAAAAAAAAAAAAAAAAAAAAAAAAA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6" name="Picture 12" descr="https://encrypted-tbn0.gstatic.com/images?q=tbn:ANd9GcSoCh3_RltEtIAwEUWu7XMuZv5sD_VI46O_Ul1qc0nCUGNmSlhMe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96342" y="3146353"/>
            <a:ext cx="1524000" cy="1102592"/>
          </a:xfrm>
          <a:prstGeom prst="rect">
            <a:avLst/>
          </a:prstGeom>
          <a:noFill/>
          <a:ln w="3175">
            <a:solidFill>
              <a:schemeClr val="tx1"/>
            </a:solidFill>
          </a:ln>
        </p:spPr>
      </p:pic>
      <p:pic>
        <p:nvPicPr>
          <p:cNvPr id="24" name="Picture 23"/>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59139" y="2971358"/>
            <a:ext cx="1585639" cy="1277587"/>
          </a:xfrm>
          <a:prstGeom prst="rect">
            <a:avLst/>
          </a:prstGeom>
          <a:noFill/>
          <a:ln w="3175">
            <a:solidFill>
              <a:schemeClr val="tx1"/>
            </a:solidFill>
            <a:miter lim="800000"/>
            <a:headEnd/>
            <a:tailEnd/>
          </a:ln>
        </p:spPr>
      </p:pic>
      <p:pic>
        <p:nvPicPr>
          <p:cNvPr id="62478" name="Picture 14" descr="https://encrypted-tbn3.gstatic.com/images?q=tbn:ANd9GcRjiNATbyzlhGpUrHYxb2q71I0ZWsnKhNdx7hXGlUkYMXyDFxKvy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008880" y="4921868"/>
            <a:ext cx="1447800" cy="1467277"/>
          </a:xfrm>
          <a:prstGeom prst="rect">
            <a:avLst/>
          </a:prstGeom>
          <a:noFill/>
          <a:ln w="3175">
            <a:solidFill>
              <a:schemeClr val="tx1"/>
            </a:solidFill>
          </a:ln>
        </p:spPr>
      </p:pic>
      <p:pic>
        <p:nvPicPr>
          <p:cNvPr id="21" name="Picture 20" descr="https://encrypted-tbn0.gstatic.com/images?q=tbn:ANd9GcTyU3tKJRI6PuyIY2r4Stuicb7ELl11915iH6eyV--xsRjKo7_dLw"/>
          <p:cNvPicPr/>
          <p:nvPr/>
        </p:nvPicPr>
        <p:blipFill>
          <a:blip r:embed="rId10">
            <a:extLst>
              <a:ext uri="{28A0092B-C50C-407E-A947-70E740481C1C}">
                <a14:useLocalDpi xmlns:a14="http://schemas.microsoft.com/office/drawing/2010/main"/>
              </a:ext>
            </a:extLst>
          </a:blip>
          <a:srcRect/>
          <a:stretch>
            <a:fillRect/>
          </a:stretch>
        </p:blipFill>
        <p:spPr bwMode="auto">
          <a:xfrm>
            <a:off x="8685943" y="2877345"/>
            <a:ext cx="1795463" cy="1430973"/>
          </a:xfrm>
          <a:prstGeom prst="rect">
            <a:avLst/>
          </a:prstGeom>
          <a:noFill/>
          <a:ln w="3175">
            <a:solidFill>
              <a:schemeClr val="tx1"/>
            </a:solidFill>
            <a:miter lim="800000"/>
            <a:headEnd/>
            <a:tailEnd/>
          </a:ln>
        </p:spPr>
      </p:pic>
      <p:pic>
        <p:nvPicPr>
          <p:cNvPr id="3" name="Picture 10">
            <a:extLst>
              <a:ext uri="{FF2B5EF4-FFF2-40B4-BE49-F238E27FC236}">
                <a16:creationId xmlns:a16="http://schemas.microsoft.com/office/drawing/2014/main" id="{4873FE77-61E3-2FD6-BBD5-9CD137C44BA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06078" y="6201040"/>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a:latin typeface="Calibri" panose="020F0502020204030204" pitchFamily="34" charset="0"/>
              </a:rPr>
              <a:t>1,750 </a:t>
            </a:r>
            <a:r>
              <a:rPr lang="en-US" sz="1800" dirty="0"/>
              <a:t>kgs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a:solidFill>
                  <a:srgbClr val="00B0F0"/>
                </a:solidFill>
              </a:rPr>
              <a:t>8,103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a:solidFill>
                  <a:srgbClr val="996633"/>
                </a:solidFill>
              </a:rPr>
              <a:t>11</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a:solidFill>
                  <a:srgbClr val="FF0000"/>
                </a:solidFill>
              </a:rPr>
              <a:t>2,629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a:t>14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a:t>
            </a:r>
            <a:r>
              <a:rPr lang="en-US" b="1" u="sng" dirty="0">
                <a:solidFill>
                  <a:srgbClr val="FFC000"/>
                </a:solidFill>
              </a:rPr>
              <a:t>5 </a:t>
            </a:r>
            <a:r>
              <a:rPr lang="en-US" dirty="0">
                <a:solidFill>
                  <a:srgbClr val="FFC000"/>
                </a:solidFill>
              </a:rPr>
              <a:t>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a:solidFill>
                  <a:schemeClr val="accent3">
                    <a:lumMod val="75000"/>
                  </a:schemeClr>
                </a:solidFill>
              </a:rPr>
              <a:t>9</a:t>
            </a:r>
            <a:r>
              <a:rPr lang="en-US" u="sng" dirty="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saved </a:t>
            </a:r>
            <a:r>
              <a:rPr lang="en-US" u="sng" dirty="0">
                <a:solidFill>
                  <a:srgbClr val="00B0F0"/>
                </a:solidFill>
              </a:rPr>
              <a:t>16,482</a:t>
            </a:r>
            <a:r>
              <a:rPr lang="en-US" dirty="0">
                <a:solidFill>
                  <a:srgbClr val="00B0F0"/>
                </a:solidFill>
              </a:rPr>
              <a:t> 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a:solidFill>
                  <a:srgbClr val="00B050"/>
                </a:solidFill>
              </a:rPr>
              <a:t>1,430</a:t>
            </a:r>
            <a:r>
              <a:rPr lang="en-US" b="1" u="sng" dirty="0">
                <a:solidFill>
                  <a:srgbClr val="00B050"/>
                </a:solidFill>
              </a:rPr>
              <a:t> </a:t>
            </a:r>
            <a:r>
              <a:rPr lang="en-US" b="1" dirty="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2952090" cy="369332"/>
          </a:xfrm>
          <a:prstGeom prst="rect">
            <a:avLst/>
          </a:prstGeom>
        </p:spPr>
        <p:txBody>
          <a:bodyPr wrap="none">
            <a:spAutoFit/>
          </a:bodyPr>
          <a:lstStyle/>
          <a:p>
            <a:r>
              <a:rPr lang="en-US" dirty="0">
                <a:hlinkClick r:id="rId5"/>
              </a:rPr>
              <a:t>www.instagram.com/biobuu/</a:t>
            </a:r>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5066</TotalTime>
  <Words>580</Words>
  <Application>Microsoft Office PowerPoint</Application>
  <PresentationFormat>Widescreen</PresentationFormat>
  <Paragraphs>146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Bookman Old Style</vt:lpstr>
      <vt:lpstr>Calibri</vt:lpstr>
      <vt:lpstr>Georgia</vt:lpstr>
      <vt:lpstr>Office Theme</vt:lpstr>
      <vt:lpstr>BRAEBURN Recycling Report</vt:lpstr>
      <vt:lpstr>PowerPoint Presentation</vt:lpstr>
      <vt:lpstr>Monthly Comparison (Kilograms Recycled)</vt:lpstr>
      <vt:lpstr>PowerPoint Presentation</vt:lpstr>
      <vt:lpstr>Recycling Facts</vt:lpstr>
      <vt:lpstr>Where does it go</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reporting@recycler.co.tz</cp:lastModifiedBy>
  <cp:revision>521</cp:revision>
  <dcterms:created xsi:type="dcterms:W3CDTF">2014-10-23T17:04:09Z</dcterms:created>
  <dcterms:modified xsi:type="dcterms:W3CDTF">2023-10-04T07:32:26Z</dcterms:modified>
</cp:coreProperties>
</file>