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6" r:id="rId4"/>
    <p:sldId id="263" r:id="rId5"/>
    <p:sldId id="291" r:id="rId6"/>
    <p:sldId id="292" r:id="rId7"/>
    <p:sldId id="306" r:id="rId8"/>
    <p:sldId id="289"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p:cViewPr varScale="1">
        <p:scale>
          <a:sx n="72" d="100"/>
          <a:sy n="72" d="100"/>
        </p:scale>
        <p:origin x="636"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1372822715342394E-2"/>
          <c:y val="0.104107194933967"/>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Sheet1!$A$10:$A$17</c:f>
              <c:strCache>
                <c:ptCount val="8"/>
                <c:pt idx="0">
                  <c:v>January</c:v>
                </c:pt>
                <c:pt idx="1">
                  <c:v>February</c:v>
                </c:pt>
                <c:pt idx="2">
                  <c:v>March</c:v>
                </c:pt>
                <c:pt idx="3">
                  <c:v>Apr-23</c:v>
                </c:pt>
                <c:pt idx="4">
                  <c:v>May-23</c:v>
                </c:pt>
                <c:pt idx="5">
                  <c:v>Jun-23</c:v>
                </c:pt>
                <c:pt idx="6">
                  <c:v>Jul-23</c:v>
                </c:pt>
                <c:pt idx="7">
                  <c:v>August</c:v>
                </c:pt>
              </c:strCache>
            </c:strRef>
          </c:cat>
          <c:val>
            <c:numRef>
              <c:f>Sheet1!$B$10:$B$17</c:f>
              <c:numCache>
                <c:formatCode>General</c:formatCode>
                <c:ptCount val="8"/>
                <c:pt idx="0">
                  <c:v>77</c:v>
                </c:pt>
                <c:pt idx="1">
                  <c:v>113</c:v>
                </c:pt>
                <c:pt idx="2">
                  <c:v>117</c:v>
                </c:pt>
                <c:pt idx="3">
                  <c:v>194</c:v>
                </c:pt>
                <c:pt idx="4">
                  <c:v>179</c:v>
                </c:pt>
                <c:pt idx="5">
                  <c:v>240</c:v>
                </c:pt>
                <c:pt idx="6">
                  <c:v>129</c:v>
                </c:pt>
                <c:pt idx="7">
                  <c:v>68</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catAx>
        <c:axId val="3256623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Algn val="ctr"/>
        <c:lblOffset val="100"/>
        <c:noMultiLvlLbl val="1"/>
      </c:catAx>
      <c:valAx>
        <c:axId val="325666696"/>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Kilograms Recycled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000000"/>
                </a:solidFill>
                <a:effectLst/>
              </a:rPr>
              <a:t>1 </a:t>
            </a:r>
            <a:r>
              <a:rPr lang="en-US" dirty="0" err="1">
                <a:solidFill>
                  <a:srgbClr val="000000"/>
                </a:solidFill>
                <a:effectLst/>
              </a:rPr>
              <a:t>Litre</a:t>
            </a:r>
            <a:r>
              <a:rPr lang="en-US" dirty="0">
                <a:solidFill>
                  <a:srgbClr val="000000"/>
                </a:solidFill>
                <a:effectLst/>
              </a:rPr>
              <a:t> Plastic Bottle - 29 grams</a:t>
            </a:r>
          </a:p>
          <a:p>
            <a:r>
              <a:rPr lang="en-US" dirty="0">
                <a:solidFill>
                  <a:srgbClr val="000000"/>
                </a:solidFill>
                <a:effectLst/>
              </a:rPr>
              <a:t>1 Can - 35 grams</a:t>
            </a:r>
          </a:p>
          <a:p>
            <a:r>
              <a:rPr lang="en-US" dirty="0">
                <a:solidFill>
                  <a:srgbClr val="000000"/>
                </a:solidFill>
                <a:effectLst/>
              </a:rPr>
              <a:t>1 wine bottle - 560 grams</a:t>
            </a:r>
          </a:p>
          <a:p>
            <a:r>
              <a:rPr lang="en-US" dirty="0">
                <a:solidFill>
                  <a:srgbClr val="000000"/>
                </a:solidFill>
                <a:effectLst/>
              </a:rPr>
              <a:t>Paper to trees – 17 per 1 ton</a:t>
            </a:r>
          </a:p>
          <a:p>
            <a:r>
              <a:rPr lang="en-US" dirty="0">
                <a:solidFill>
                  <a:srgbClr val="000000"/>
                </a:solidFill>
                <a:effectLst/>
              </a:rPr>
              <a:t>1 ton of recycling = 2.97 tons of C02 – EPA https://www.epa.gov/energy/greenhouse-gas-equivalencies-calculator-revision-history</a:t>
            </a:r>
          </a:p>
          <a:p>
            <a:r>
              <a:rPr lang="en-US" dirty="0">
                <a:solidFill>
                  <a:srgbClr val="000000"/>
                </a:solidFill>
                <a:effectLst/>
              </a:rPr>
              <a:t>Water –</a:t>
            </a:r>
            <a:r>
              <a:rPr lang="en-US" b="0" i="0" dirty="0">
                <a:solidFill>
                  <a:srgbClr val="3A3A3A"/>
                </a:solidFill>
                <a:effectLst/>
                <a:latin typeface="Georgia" panose="02040502050405020303" pitchFamily="18" charset="0"/>
              </a:rPr>
              <a:t>recycling 1 ton of paper saves around 682.5 gallons of oil, 26,500 </a:t>
            </a:r>
            <a:r>
              <a:rPr lang="en-US" b="0" i="0" dirty="0" err="1">
                <a:solidFill>
                  <a:srgbClr val="3A3A3A"/>
                </a:solidFill>
                <a:effectLst/>
                <a:latin typeface="Georgia" panose="02040502050405020303" pitchFamily="18" charset="0"/>
              </a:rPr>
              <a:t>litres</a:t>
            </a:r>
            <a:r>
              <a:rPr lang="en-US" b="0" i="0" dirty="0">
                <a:solidFill>
                  <a:srgbClr val="3A3A3A"/>
                </a:solidFill>
                <a:effectLst/>
                <a:latin typeface="Georgia" panose="02040502050405020303" pitchFamily="18" charset="0"/>
              </a:rPr>
              <a:t> of water and 17 trees</a:t>
            </a:r>
            <a:r>
              <a:rPr lang="en-US" dirty="0">
                <a:solidFill>
                  <a:srgbClr val="000000"/>
                </a:solidFill>
                <a:effectLst/>
              </a:rPr>
              <a:t>https://www.unsustainablemagazine.com/using-recycled-paper-is-not-just-about-saving-trees/</a:t>
            </a:r>
          </a:p>
          <a:p>
            <a:endParaRPr lang="en-US" dirty="0">
              <a:solidFill>
                <a:srgbClr val="000000"/>
              </a:solidFill>
              <a:effectLst/>
            </a:endParaRPr>
          </a:p>
          <a:p>
            <a:endParaRPr lang="en-US" dirty="0">
              <a:solidFill>
                <a:srgbClr val="000000"/>
              </a:solidFill>
              <a:effectLst/>
            </a:endParaRPr>
          </a:p>
          <a:p>
            <a:endParaRPr lang="en-US" dirty="0">
              <a:solidFill>
                <a:srgbClr val="000000"/>
              </a:solidFill>
              <a:effectLst/>
            </a:endParaRPr>
          </a:p>
          <a:p>
            <a:endParaRPr lang="en-US" dirty="0"/>
          </a:p>
        </p:txBody>
      </p:sp>
    </p:spTree>
    <p:extLst>
      <p:ext uri="{BB962C8B-B14F-4D97-AF65-F5344CB8AC3E}">
        <p14:creationId xmlns:p14="http://schemas.microsoft.com/office/powerpoint/2010/main" val="12841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9/6/2023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9/6/2023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9/6/2023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9/6/2023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9/6/2023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9/6/2023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9/6/2023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9/6/2023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9/6/2023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9/6/2023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9/6/2023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9/6/2023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hyperlink" Target="http://www.facebook.com/biobuu"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instagram.com/biobuu/" TargetMode="External"/><Relationship Id="rId4" Type="http://schemas.openxmlformats.org/officeDocument/2006/relationships/image" Target="../media/image29.jpeg"/><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cxnSpLocks/>
          </p:cNvCxnSpPr>
          <p:nvPr/>
        </p:nvCxnSpPr>
        <p:spPr>
          <a:xfrm>
            <a:off x="0" y="263645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152400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336" y="628007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180952" y="70021"/>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3DD4E80-14C9-CFA3-BEE2-3A70814594E7}"/>
              </a:ext>
            </a:extLst>
          </p:cNvPr>
          <p:cNvSpPr txBox="1"/>
          <p:nvPr/>
        </p:nvSpPr>
        <p:spPr>
          <a:xfrm>
            <a:off x="4285523" y="962385"/>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a:solidFill>
                  <a:schemeClr val="tx1">
                    <a:lumMod val="50000"/>
                    <a:lumOff val="50000"/>
                  </a:schemeClr>
                </a:solidFill>
              </a:rPr>
              <a:t>August 2023 </a:t>
            </a:r>
          </a:p>
        </p:txBody>
      </p:sp>
      <p:sp>
        <p:nvSpPr>
          <p:cNvPr id="40" name="TextBox 39">
            <a:extLst>
              <a:ext uri="{FF2B5EF4-FFF2-40B4-BE49-F238E27FC236}">
                <a16:creationId xmlns:a16="http://schemas.microsoft.com/office/drawing/2014/main" id="{22EA5F03-383C-1C00-B532-AF5D6124B65A}"/>
              </a:ext>
            </a:extLst>
          </p:cNvPr>
          <p:cNvSpPr txBox="1"/>
          <p:nvPr/>
        </p:nvSpPr>
        <p:spPr>
          <a:xfrm>
            <a:off x="482037" y="1280494"/>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42" name="TextBox 38">
            <a:extLst>
              <a:ext uri="{FF2B5EF4-FFF2-40B4-BE49-F238E27FC236}">
                <a16:creationId xmlns:a16="http://schemas.microsoft.com/office/drawing/2014/main" id="{C5D6910C-5AB7-7486-4D57-65B8C246F130}"/>
              </a:ext>
            </a:extLst>
          </p:cNvPr>
          <p:cNvSpPr txBox="1">
            <a:spLocks noChangeArrowheads="1"/>
          </p:cNvSpPr>
          <p:nvPr/>
        </p:nvSpPr>
        <p:spPr bwMode="auto">
          <a:xfrm>
            <a:off x="986737" y="176545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43" name="TextBox 42">
            <a:extLst>
              <a:ext uri="{FF2B5EF4-FFF2-40B4-BE49-F238E27FC236}">
                <a16:creationId xmlns:a16="http://schemas.microsoft.com/office/drawing/2014/main" id="{95D28506-D7CB-EEAE-686D-85C40D16EC50}"/>
              </a:ext>
            </a:extLst>
          </p:cNvPr>
          <p:cNvSpPr txBox="1">
            <a:spLocks noChangeArrowheads="1"/>
          </p:cNvSpPr>
          <p:nvPr/>
        </p:nvSpPr>
        <p:spPr bwMode="auto">
          <a:xfrm>
            <a:off x="199163" y="4943814"/>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20 Kilograms recycled</a:t>
            </a:r>
          </a:p>
        </p:txBody>
      </p:sp>
      <p:pic>
        <p:nvPicPr>
          <p:cNvPr id="45" name="Picture 37" descr="http://www.wasteplan.co.tz/sites/default/files/large_white%20paper.jpg">
            <a:extLst>
              <a:ext uri="{FF2B5EF4-FFF2-40B4-BE49-F238E27FC236}">
                <a16:creationId xmlns:a16="http://schemas.microsoft.com/office/drawing/2014/main" id="{3985ED46-7638-5DEC-2661-E984814F58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 y="14343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descr="http://www.wasteplan.co.tz/sites/default/files/large_white%20paper.jpg">
            <a:extLst>
              <a:ext uri="{FF2B5EF4-FFF2-40B4-BE49-F238E27FC236}">
                <a16:creationId xmlns:a16="http://schemas.microsoft.com/office/drawing/2014/main" id="{8A63D3BA-76BF-A89D-A783-5241153A4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50" y="283392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138" y="2796182"/>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7" descr="http://www.wasteplan.co.tz/sites/default/files/large_white%20paper.jpg">
            <a:extLst>
              <a:ext uri="{FF2B5EF4-FFF2-40B4-BE49-F238E27FC236}">
                <a16:creationId xmlns:a16="http://schemas.microsoft.com/office/drawing/2014/main" id="{A78A3503-B8D9-F2F1-5797-A24CF55846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62" y="3874836"/>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7" descr="http://www.wasteplan.co.tz/sites/default/files/large_white%20paper.jpg">
            <a:extLst>
              <a:ext uri="{FF2B5EF4-FFF2-40B4-BE49-F238E27FC236}">
                <a16:creationId xmlns:a16="http://schemas.microsoft.com/office/drawing/2014/main" id="{711E44FA-AD8C-51FA-7658-EB7817DE47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380" y="386516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CCDF2C9-E869-7400-D1AA-AEED36D337DE}"/>
              </a:ext>
            </a:extLst>
          </p:cNvPr>
          <p:cNvPicPr>
            <a:picLocks noChangeAspect="1"/>
          </p:cNvPicPr>
          <p:nvPr/>
        </p:nvPicPr>
        <p:blipFill>
          <a:blip r:embed="rId5"/>
          <a:stretch>
            <a:fillRect/>
          </a:stretch>
        </p:blipFill>
        <p:spPr>
          <a:xfrm>
            <a:off x="4233770" y="1638260"/>
            <a:ext cx="1069063" cy="824861"/>
          </a:xfrm>
          <a:prstGeom prst="rect">
            <a:avLst/>
          </a:prstGeom>
        </p:spPr>
      </p:pic>
      <p:sp>
        <p:nvSpPr>
          <p:cNvPr id="6" name="TextBox 5">
            <a:extLst>
              <a:ext uri="{FF2B5EF4-FFF2-40B4-BE49-F238E27FC236}">
                <a16:creationId xmlns:a16="http://schemas.microsoft.com/office/drawing/2014/main" id="{EB5B83E7-4EFD-1046-3BB0-3B5E966A3679}"/>
              </a:ext>
            </a:extLst>
          </p:cNvPr>
          <p:cNvSpPr txBox="1"/>
          <p:nvPr/>
        </p:nvSpPr>
        <p:spPr>
          <a:xfrm>
            <a:off x="5167678" y="140774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9" name="TextBox 149">
            <a:extLst>
              <a:ext uri="{FF2B5EF4-FFF2-40B4-BE49-F238E27FC236}">
                <a16:creationId xmlns:a16="http://schemas.microsoft.com/office/drawing/2014/main" id="{1AD36D6B-E166-50C8-8DBA-52DAFDD66FC8}"/>
              </a:ext>
            </a:extLst>
          </p:cNvPr>
          <p:cNvSpPr txBox="1">
            <a:spLocks noChangeArrowheads="1"/>
          </p:cNvSpPr>
          <p:nvPr/>
        </p:nvSpPr>
        <p:spPr bwMode="auto">
          <a:xfrm>
            <a:off x="5364217" y="189870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10" name="TextBox 152">
            <a:extLst>
              <a:ext uri="{FF2B5EF4-FFF2-40B4-BE49-F238E27FC236}">
                <a16:creationId xmlns:a16="http://schemas.microsoft.com/office/drawing/2014/main" id="{C8F2D039-1203-449D-7137-79D02ACB4910}"/>
              </a:ext>
            </a:extLst>
          </p:cNvPr>
          <p:cNvSpPr txBox="1">
            <a:spLocks noChangeArrowheads="1"/>
          </p:cNvSpPr>
          <p:nvPr/>
        </p:nvSpPr>
        <p:spPr bwMode="auto">
          <a:xfrm>
            <a:off x="4362077" y="392641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9 Kilograms recycled</a:t>
            </a:r>
          </a:p>
        </p:txBody>
      </p:sp>
      <p:pic>
        <p:nvPicPr>
          <p:cNvPr id="12" name="Picture 11">
            <a:extLst>
              <a:ext uri="{FF2B5EF4-FFF2-40B4-BE49-F238E27FC236}">
                <a16:creationId xmlns:a16="http://schemas.microsoft.com/office/drawing/2014/main" id="{0EDA2B09-7C94-A529-784F-224B38A54142}"/>
              </a:ext>
            </a:extLst>
          </p:cNvPr>
          <p:cNvPicPr>
            <a:picLocks noChangeAspect="1"/>
          </p:cNvPicPr>
          <p:nvPr/>
        </p:nvPicPr>
        <p:blipFill>
          <a:blip r:embed="rId5"/>
          <a:stretch>
            <a:fillRect/>
          </a:stretch>
        </p:blipFill>
        <p:spPr>
          <a:xfrm>
            <a:off x="4362077" y="2907177"/>
            <a:ext cx="1069063" cy="824861"/>
          </a:xfrm>
          <a:prstGeom prst="rect">
            <a:avLst/>
          </a:prstGeom>
        </p:spPr>
      </p:pic>
      <p:pic>
        <p:nvPicPr>
          <p:cNvPr id="14" name="Picture 13">
            <a:extLst>
              <a:ext uri="{FF2B5EF4-FFF2-40B4-BE49-F238E27FC236}">
                <a16:creationId xmlns:a16="http://schemas.microsoft.com/office/drawing/2014/main" id="{6BD205CC-5C06-4236-2956-3E14C91379DB}"/>
              </a:ext>
            </a:extLst>
          </p:cNvPr>
          <p:cNvPicPr>
            <a:picLocks noChangeAspect="1"/>
          </p:cNvPicPr>
          <p:nvPr/>
        </p:nvPicPr>
        <p:blipFill rotWithShape="1">
          <a:blip r:embed="rId5"/>
          <a:srcRect r="31568"/>
          <a:stretch/>
        </p:blipFill>
        <p:spPr>
          <a:xfrm>
            <a:off x="5497495" y="2865802"/>
            <a:ext cx="731583" cy="824861"/>
          </a:xfrm>
          <a:prstGeom prst="rect">
            <a:avLst/>
          </a:prstGeom>
        </p:spPr>
      </p:pic>
      <p:pic>
        <p:nvPicPr>
          <p:cNvPr id="4" name="Picture 3">
            <a:extLst>
              <a:ext uri="{FF2B5EF4-FFF2-40B4-BE49-F238E27FC236}">
                <a16:creationId xmlns:a16="http://schemas.microsoft.com/office/drawing/2014/main" id="{FB8681D5-3467-C1FA-33D9-5CF130698D9D}"/>
              </a:ext>
            </a:extLst>
          </p:cNvPr>
          <p:cNvPicPr>
            <a:picLocks noChangeAspect="1"/>
          </p:cNvPicPr>
          <p:nvPr/>
        </p:nvPicPr>
        <p:blipFill>
          <a:blip r:embed="rId6"/>
          <a:stretch>
            <a:fillRect/>
          </a:stretch>
        </p:blipFill>
        <p:spPr>
          <a:xfrm>
            <a:off x="9160218" y="1383827"/>
            <a:ext cx="524301" cy="1091279"/>
          </a:xfrm>
          <a:prstGeom prst="rect">
            <a:avLst/>
          </a:prstGeom>
        </p:spPr>
      </p:pic>
      <p:sp>
        <p:nvSpPr>
          <p:cNvPr id="5" name="TextBox 38">
            <a:extLst>
              <a:ext uri="{FF2B5EF4-FFF2-40B4-BE49-F238E27FC236}">
                <a16:creationId xmlns:a16="http://schemas.microsoft.com/office/drawing/2014/main" id="{CE82AE2F-311B-CECB-916A-BB096F28D926}"/>
              </a:ext>
            </a:extLst>
          </p:cNvPr>
          <p:cNvSpPr txBox="1">
            <a:spLocks noChangeArrowheads="1"/>
          </p:cNvSpPr>
          <p:nvPr/>
        </p:nvSpPr>
        <p:spPr bwMode="auto">
          <a:xfrm>
            <a:off x="9641093" y="1897363"/>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5 bottles</a:t>
            </a:r>
          </a:p>
        </p:txBody>
      </p:sp>
      <p:sp>
        <p:nvSpPr>
          <p:cNvPr id="7" name="TextBox 6">
            <a:extLst>
              <a:ext uri="{FF2B5EF4-FFF2-40B4-BE49-F238E27FC236}">
                <a16:creationId xmlns:a16="http://schemas.microsoft.com/office/drawing/2014/main" id="{A4C49BDB-6989-7E23-933E-6EA77C62AA1F}"/>
              </a:ext>
            </a:extLst>
          </p:cNvPr>
          <p:cNvSpPr txBox="1"/>
          <p:nvPr/>
        </p:nvSpPr>
        <p:spPr>
          <a:xfrm>
            <a:off x="9470104" y="1358526"/>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sp>
        <p:nvSpPr>
          <p:cNvPr id="8" name="TextBox 56">
            <a:extLst>
              <a:ext uri="{FF2B5EF4-FFF2-40B4-BE49-F238E27FC236}">
                <a16:creationId xmlns:a16="http://schemas.microsoft.com/office/drawing/2014/main" id="{456DEB6B-B51E-CDDD-6166-D816C9E623C3}"/>
              </a:ext>
            </a:extLst>
          </p:cNvPr>
          <p:cNvSpPr txBox="1">
            <a:spLocks noChangeArrowheads="1"/>
          </p:cNvSpPr>
          <p:nvPr/>
        </p:nvSpPr>
        <p:spPr bwMode="auto">
          <a:xfrm>
            <a:off x="9160218" y="5226246"/>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30 bottles recycled </a:t>
            </a:r>
          </a:p>
          <a:p>
            <a:pPr eaLnBrk="1" hangingPunct="1"/>
            <a:r>
              <a:rPr lang="en-US" b="1" i="1" dirty="0">
                <a:latin typeface="Agency FB" pitchFamily="34" charset="0"/>
              </a:rPr>
              <a:t>(17 kilograms)</a:t>
            </a:r>
          </a:p>
        </p:txBody>
      </p:sp>
      <p:pic>
        <p:nvPicPr>
          <p:cNvPr id="11" name="Picture 10">
            <a:extLst>
              <a:ext uri="{FF2B5EF4-FFF2-40B4-BE49-F238E27FC236}">
                <a16:creationId xmlns:a16="http://schemas.microsoft.com/office/drawing/2014/main" id="{4DAB54AF-7DBF-F95B-905E-91A935986457}"/>
              </a:ext>
            </a:extLst>
          </p:cNvPr>
          <p:cNvPicPr>
            <a:picLocks noChangeAspect="1"/>
          </p:cNvPicPr>
          <p:nvPr/>
        </p:nvPicPr>
        <p:blipFill>
          <a:blip r:embed="rId6"/>
          <a:stretch>
            <a:fillRect/>
          </a:stretch>
        </p:blipFill>
        <p:spPr>
          <a:xfrm>
            <a:off x="9696800" y="2743471"/>
            <a:ext cx="524301" cy="1091279"/>
          </a:xfrm>
          <a:prstGeom prst="rect">
            <a:avLst/>
          </a:prstGeom>
        </p:spPr>
      </p:pic>
      <p:pic>
        <p:nvPicPr>
          <p:cNvPr id="17" name="Picture 16">
            <a:extLst>
              <a:ext uri="{FF2B5EF4-FFF2-40B4-BE49-F238E27FC236}">
                <a16:creationId xmlns:a16="http://schemas.microsoft.com/office/drawing/2014/main" id="{705C3AED-4AE9-1631-26A8-DB37E28DD596}"/>
              </a:ext>
            </a:extLst>
          </p:cNvPr>
          <p:cNvPicPr>
            <a:picLocks noChangeAspect="1"/>
          </p:cNvPicPr>
          <p:nvPr/>
        </p:nvPicPr>
        <p:blipFill>
          <a:blip r:embed="rId6"/>
          <a:stretch>
            <a:fillRect/>
          </a:stretch>
        </p:blipFill>
        <p:spPr>
          <a:xfrm>
            <a:off x="10202728" y="2739511"/>
            <a:ext cx="524301" cy="1091279"/>
          </a:xfrm>
          <a:prstGeom prst="rect">
            <a:avLst/>
          </a:prstGeom>
        </p:spPr>
      </p:pic>
      <p:pic>
        <p:nvPicPr>
          <p:cNvPr id="18" name="Picture 17">
            <a:extLst>
              <a:ext uri="{FF2B5EF4-FFF2-40B4-BE49-F238E27FC236}">
                <a16:creationId xmlns:a16="http://schemas.microsoft.com/office/drawing/2014/main" id="{D2880EBF-077D-C868-6D73-876A89B0227B}"/>
              </a:ext>
            </a:extLst>
          </p:cNvPr>
          <p:cNvPicPr>
            <a:picLocks noChangeAspect="1"/>
          </p:cNvPicPr>
          <p:nvPr/>
        </p:nvPicPr>
        <p:blipFill>
          <a:blip r:embed="rId6"/>
          <a:stretch>
            <a:fillRect/>
          </a:stretch>
        </p:blipFill>
        <p:spPr>
          <a:xfrm>
            <a:off x="9172974" y="2740914"/>
            <a:ext cx="524301" cy="1091279"/>
          </a:xfrm>
          <a:prstGeom prst="rect">
            <a:avLst/>
          </a:prstGeom>
        </p:spPr>
      </p:pic>
      <p:pic>
        <p:nvPicPr>
          <p:cNvPr id="19" name="Picture 18">
            <a:extLst>
              <a:ext uri="{FF2B5EF4-FFF2-40B4-BE49-F238E27FC236}">
                <a16:creationId xmlns:a16="http://schemas.microsoft.com/office/drawing/2014/main" id="{02E89502-59A2-8CB9-DCAE-CEEF2DD3FCAA}"/>
              </a:ext>
            </a:extLst>
          </p:cNvPr>
          <p:cNvPicPr>
            <a:picLocks noChangeAspect="1"/>
          </p:cNvPicPr>
          <p:nvPr/>
        </p:nvPicPr>
        <p:blipFill>
          <a:blip r:embed="rId6"/>
          <a:stretch>
            <a:fillRect/>
          </a:stretch>
        </p:blipFill>
        <p:spPr>
          <a:xfrm>
            <a:off x="9712634" y="3930240"/>
            <a:ext cx="524301" cy="1091279"/>
          </a:xfrm>
          <a:prstGeom prst="rect">
            <a:avLst/>
          </a:prstGeom>
        </p:spPr>
      </p:pic>
      <p:pic>
        <p:nvPicPr>
          <p:cNvPr id="20" name="Picture 19">
            <a:extLst>
              <a:ext uri="{FF2B5EF4-FFF2-40B4-BE49-F238E27FC236}">
                <a16:creationId xmlns:a16="http://schemas.microsoft.com/office/drawing/2014/main" id="{7D51D100-2914-BAF0-F4FF-EDCB9E06C505}"/>
              </a:ext>
            </a:extLst>
          </p:cNvPr>
          <p:cNvPicPr>
            <a:picLocks noChangeAspect="1"/>
          </p:cNvPicPr>
          <p:nvPr/>
        </p:nvPicPr>
        <p:blipFill>
          <a:blip r:embed="rId6"/>
          <a:stretch>
            <a:fillRect/>
          </a:stretch>
        </p:blipFill>
        <p:spPr>
          <a:xfrm>
            <a:off x="10218562" y="3926280"/>
            <a:ext cx="524301" cy="1091279"/>
          </a:xfrm>
          <a:prstGeom prst="rect">
            <a:avLst/>
          </a:prstGeom>
        </p:spPr>
      </p:pic>
      <p:pic>
        <p:nvPicPr>
          <p:cNvPr id="21" name="Picture 20">
            <a:extLst>
              <a:ext uri="{FF2B5EF4-FFF2-40B4-BE49-F238E27FC236}">
                <a16:creationId xmlns:a16="http://schemas.microsoft.com/office/drawing/2014/main" id="{91E966B0-FAF4-2AE7-E6C2-BF9672A33B34}"/>
              </a:ext>
            </a:extLst>
          </p:cNvPr>
          <p:cNvPicPr>
            <a:picLocks noChangeAspect="1"/>
          </p:cNvPicPr>
          <p:nvPr/>
        </p:nvPicPr>
        <p:blipFill>
          <a:blip r:embed="rId6"/>
          <a:stretch>
            <a:fillRect/>
          </a:stretch>
        </p:blipFill>
        <p:spPr>
          <a:xfrm>
            <a:off x="9188808" y="3927683"/>
            <a:ext cx="524301" cy="1091279"/>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0" y="251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676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52400" y="4636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6F3B9A5-1B7F-78BB-9228-0D0AC0158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624382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DC303987-52B6-C7F2-61D7-0A0F9688E670}"/>
              </a:ext>
            </a:extLst>
          </p:cNvPr>
          <p:cNvPicPr>
            <a:picLocks noChangeAspect="1" noChangeArrowheads="1"/>
          </p:cNvPicPr>
          <p:nvPr/>
        </p:nvPicPr>
        <p:blipFill rotWithShape="1">
          <a:blip r:embed="rId4" cstate="print"/>
          <a:srcRect b="12664"/>
          <a:stretch/>
        </p:blipFill>
        <p:spPr bwMode="auto">
          <a:xfrm>
            <a:off x="286616" y="1323350"/>
            <a:ext cx="1035146" cy="998388"/>
          </a:xfrm>
          <a:prstGeom prst="rect">
            <a:avLst/>
          </a:prstGeom>
          <a:noFill/>
          <a:ln w="9525">
            <a:noFill/>
            <a:miter lim="800000"/>
            <a:headEnd/>
            <a:tailEnd/>
          </a:ln>
        </p:spPr>
      </p:pic>
      <p:sp>
        <p:nvSpPr>
          <p:cNvPr id="29" name="TextBox 28">
            <a:extLst>
              <a:ext uri="{FF2B5EF4-FFF2-40B4-BE49-F238E27FC236}">
                <a16:creationId xmlns:a16="http://schemas.microsoft.com/office/drawing/2014/main" id="{15C5DB56-E80E-135C-B02D-1D0367E002D0}"/>
              </a:ext>
            </a:extLst>
          </p:cNvPr>
          <p:cNvSpPr txBox="1"/>
          <p:nvPr/>
        </p:nvSpPr>
        <p:spPr>
          <a:xfrm>
            <a:off x="1044366" y="1195220"/>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33" name="TextBox 32">
            <a:extLst>
              <a:ext uri="{FF2B5EF4-FFF2-40B4-BE49-F238E27FC236}">
                <a16:creationId xmlns:a16="http://schemas.microsoft.com/office/drawing/2014/main" id="{36822A06-585C-0C8B-164B-AEFF4EF3B6AA}"/>
              </a:ext>
            </a:extLst>
          </p:cNvPr>
          <p:cNvSpPr txBox="1"/>
          <p:nvPr/>
        </p:nvSpPr>
        <p:spPr>
          <a:xfrm>
            <a:off x="1336643" y="1682624"/>
            <a:ext cx="2262005" cy="400110"/>
          </a:xfrm>
          <a:prstGeom prst="rect">
            <a:avLst/>
          </a:prstGeom>
          <a:noFill/>
        </p:spPr>
        <p:txBody>
          <a:bodyPr wrap="square" rtlCol="0">
            <a:spAutoFit/>
          </a:bodyPr>
          <a:lstStyle/>
          <a:p>
            <a:pPr marL="173038" indent="-173038"/>
            <a:r>
              <a:rPr lang="en-US" sz="2000" dirty="0">
                <a:latin typeface="Agency FB" pitchFamily="34" charset="0"/>
              </a:rPr>
              <a:t>= 20 bottles</a:t>
            </a:r>
          </a:p>
        </p:txBody>
      </p:sp>
      <p:sp>
        <p:nvSpPr>
          <p:cNvPr id="44" name="TextBox 43">
            <a:extLst>
              <a:ext uri="{FF2B5EF4-FFF2-40B4-BE49-F238E27FC236}">
                <a16:creationId xmlns:a16="http://schemas.microsoft.com/office/drawing/2014/main" id="{E4F81F62-4DD8-6DE7-61EA-456C2E8DEBF6}"/>
              </a:ext>
            </a:extLst>
          </p:cNvPr>
          <p:cNvSpPr txBox="1"/>
          <p:nvPr/>
        </p:nvSpPr>
        <p:spPr>
          <a:xfrm>
            <a:off x="5235165" y="5909770"/>
            <a:ext cx="2174847" cy="646331"/>
          </a:xfrm>
          <a:prstGeom prst="rect">
            <a:avLst/>
          </a:prstGeom>
          <a:noFill/>
        </p:spPr>
        <p:txBody>
          <a:bodyPr wrap="square" rtlCol="0">
            <a:spAutoFit/>
          </a:bodyPr>
          <a:lstStyle/>
          <a:p>
            <a:pPr marL="173038" indent="-173038"/>
            <a:r>
              <a:rPr lang="en-US" b="1" dirty="0">
                <a:latin typeface="Agency FB" panose="020B0503020202020204" pitchFamily="34" charset="0"/>
              </a:rPr>
              <a:t>= 448 bottles recycled </a:t>
            </a:r>
          </a:p>
          <a:p>
            <a:pPr marL="173038" indent="-173038"/>
            <a:r>
              <a:rPr lang="en-US" b="1" i="1" dirty="0">
                <a:latin typeface="Agency FB" panose="020B0503020202020204" pitchFamily="34" charset="0"/>
              </a:rPr>
              <a:t>(13 kilograms)</a:t>
            </a:r>
          </a:p>
        </p:txBody>
      </p:sp>
      <p:pic>
        <p:nvPicPr>
          <p:cNvPr id="45" name="Picture 44">
            <a:extLst>
              <a:ext uri="{FF2B5EF4-FFF2-40B4-BE49-F238E27FC236}">
                <a16:creationId xmlns:a16="http://schemas.microsoft.com/office/drawing/2014/main" id="{D5922D1B-FAED-5562-A73F-93BB6CEF9C46}"/>
              </a:ext>
            </a:extLst>
          </p:cNvPr>
          <p:cNvPicPr>
            <a:picLocks noChangeAspect="1"/>
          </p:cNvPicPr>
          <p:nvPr/>
        </p:nvPicPr>
        <p:blipFill>
          <a:blip r:embed="rId5"/>
          <a:stretch>
            <a:fillRect/>
          </a:stretch>
        </p:blipFill>
        <p:spPr>
          <a:xfrm>
            <a:off x="152400" y="2574569"/>
            <a:ext cx="1036410" cy="999831"/>
          </a:xfrm>
          <a:prstGeom prst="rect">
            <a:avLst/>
          </a:prstGeom>
        </p:spPr>
      </p:pic>
      <p:pic>
        <p:nvPicPr>
          <p:cNvPr id="46" name="Picture 45">
            <a:extLst>
              <a:ext uri="{FF2B5EF4-FFF2-40B4-BE49-F238E27FC236}">
                <a16:creationId xmlns:a16="http://schemas.microsoft.com/office/drawing/2014/main" id="{DFC0C22D-110D-11CF-D20A-F95894B33F2F}"/>
              </a:ext>
            </a:extLst>
          </p:cNvPr>
          <p:cNvPicPr>
            <a:picLocks noChangeAspect="1"/>
          </p:cNvPicPr>
          <p:nvPr/>
        </p:nvPicPr>
        <p:blipFill>
          <a:blip r:embed="rId5"/>
          <a:stretch>
            <a:fillRect/>
          </a:stretch>
        </p:blipFill>
        <p:spPr>
          <a:xfrm>
            <a:off x="1188810" y="2552794"/>
            <a:ext cx="1036410" cy="999831"/>
          </a:xfrm>
          <a:prstGeom prst="rect">
            <a:avLst/>
          </a:prstGeom>
        </p:spPr>
      </p:pic>
      <p:pic>
        <p:nvPicPr>
          <p:cNvPr id="47" name="Picture 46">
            <a:extLst>
              <a:ext uri="{FF2B5EF4-FFF2-40B4-BE49-F238E27FC236}">
                <a16:creationId xmlns:a16="http://schemas.microsoft.com/office/drawing/2014/main" id="{2803AF72-51A1-30EB-A6DA-0FB79DC281F5}"/>
              </a:ext>
            </a:extLst>
          </p:cNvPr>
          <p:cNvPicPr>
            <a:picLocks noChangeAspect="1"/>
          </p:cNvPicPr>
          <p:nvPr/>
        </p:nvPicPr>
        <p:blipFill>
          <a:blip r:embed="rId5"/>
          <a:stretch>
            <a:fillRect/>
          </a:stretch>
        </p:blipFill>
        <p:spPr>
          <a:xfrm>
            <a:off x="2225220" y="2552794"/>
            <a:ext cx="1036410" cy="999831"/>
          </a:xfrm>
          <a:prstGeom prst="rect">
            <a:avLst/>
          </a:prstGeom>
        </p:spPr>
      </p:pic>
      <p:pic>
        <p:nvPicPr>
          <p:cNvPr id="48" name="Picture 47">
            <a:extLst>
              <a:ext uri="{FF2B5EF4-FFF2-40B4-BE49-F238E27FC236}">
                <a16:creationId xmlns:a16="http://schemas.microsoft.com/office/drawing/2014/main" id="{1AD7B14B-FBC7-8D57-BC5A-98B99BDD3811}"/>
              </a:ext>
            </a:extLst>
          </p:cNvPr>
          <p:cNvPicPr>
            <a:picLocks noChangeAspect="1"/>
          </p:cNvPicPr>
          <p:nvPr/>
        </p:nvPicPr>
        <p:blipFill>
          <a:blip r:embed="rId5"/>
          <a:stretch>
            <a:fillRect/>
          </a:stretch>
        </p:blipFill>
        <p:spPr>
          <a:xfrm>
            <a:off x="197932" y="3616841"/>
            <a:ext cx="1036410" cy="999831"/>
          </a:xfrm>
          <a:prstGeom prst="rect">
            <a:avLst/>
          </a:prstGeom>
        </p:spPr>
      </p:pic>
      <p:pic>
        <p:nvPicPr>
          <p:cNvPr id="49" name="Picture 48">
            <a:extLst>
              <a:ext uri="{FF2B5EF4-FFF2-40B4-BE49-F238E27FC236}">
                <a16:creationId xmlns:a16="http://schemas.microsoft.com/office/drawing/2014/main" id="{66F7988F-F878-A018-51AC-124FC5406078}"/>
              </a:ext>
            </a:extLst>
          </p:cNvPr>
          <p:cNvPicPr>
            <a:picLocks noChangeAspect="1"/>
          </p:cNvPicPr>
          <p:nvPr/>
        </p:nvPicPr>
        <p:blipFill>
          <a:blip r:embed="rId5"/>
          <a:stretch>
            <a:fillRect/>
          </a:stretch>
        </p:blipFill>
        <p:spPr>
          <a:xfrm>
            <a:off x="1210392" y="3616841"/>
            <a:ext cx="1036410" cy="999831"/>
          </a:xfrm>
          <a:prstGeom prst="rect">
            <a:avLst/>
          </a:prstGeom>
        </p:spPr>
      </p:pic>
      <p:pic>
        <p:nvPicPr>
          <p:cNvPr id="50" name="Picture 49">
            <a:extLst>
              <a:ext uri="{FF2B5EF4-FFF2-40B4-BE49-F238E27FC236}">
                <a16:creationId xmlns:a16="http://schemas.microsoft.com/office/drawing/2014/main" id="{E76E7FA6-E898-66F1-B675-95A40C728CFF}"/>
              </a:ext>
            </a:extLst>
          </p:cNvPr>
          <p:cNvPicPr>
            <a:picLocks noChangeAspect="1"/>
          </p:cNvPicPr>
          <p:nvPr/>
        </p:nvPicPr>
        <p:blipFill>
          <a:blip r:embed="rId5"/>
          <a:stretch>
            <a:fillRect/>
          </a:stretch>
        </p:blipFill>
        <p:spPr>
          <a:xfrm>
            <a:off x="2246802" y="3616841"/>
            <a:ext cx="1036410" cy="999831"/>
          </a:xfrm>
          <a:prstGeom prst="rect">
            <a:avLst/>
          </a:prstGeom>
        </p:spPr>
      </p:pic>
      <p:pic>
        <p:nvPicPr>
          <p:cNvPr id="51" name="Picture 50">
            <a:extLst>
              <a:ext uri="{FF2B5EF4-FFF2-40B4-BE49-F238E27FC236}">
                <a16:creationId xmlns:a16="http://schemas.microsoft.com/office/drawing/2014/main" id="{480147C4-080E-5D26-FFF0-8447A937610F}"/>
              </a:ext>
            </a:extLst>
          </p:cNvPr>
          <p:cNvPicPr>
            <a:picLocks noChangeAspect="1"/>
          </p:cNvPicPr>
          <p:nvPr/>
        </p:nvPicPr>
        <p:blipFill>
          <a:blip r:embed="rId5"/>
          <a:stretch>
            <a:fillRect/>
          </a:stretch>
        </p:blipFill>
        <p:spPr>
          <a:xfrm>
            <a:off x="3237680" y="2565658"/>
            <a:ext cx="1036410" cy="999831"/>
          </a:xfrm>
          <a:prstGeom prst="rect">
            <a:avLst/>
          </a:prstGeom>
        </p:spPr>
      </p:pic>
      <p:pic>
        <p:nvPicPr>
          <p:cNvPr id="52" name="Picture 51">
            <a:extLst>
              <a:ext uri="{FF2B5EF4-FFF2-40B4-BE49-F238E27FC236}">
                <a16:creationId xmlns:a16="http://schemas.microsoft.com/office/drawing/2014/main" id="{7D8B1C6C-81B7-A255-5C92-B5BA00CD25F6}"/>
              </a:ext>
            </a:extLst>
          </p:cNvPr>
          <p:cNvPicPr>
            <a:picLocks noChangeAspect="1"/>
          </p:cNvPicPr>
          <p:nvPr/>
        </p:nvPicPr>
        <p:blipFill rotWithShape="1">
          <a:blip r:embed="rId5"/>
          <a:srcRect l="1" r="2083"/>
          <a:stretch/>
        </p:blipFill>
        <p:spPr>
          <a:xfrm>
            <a:off x="3259262" y="3629705"/>
            <a:ext cx="1014828" cy="999831"/>
          </a:xfrm>
          <a:prstGeom prst="rect">
            <a:avLst/>
          </a:prstGeom>
        </p:spPr>
      </p:pic>
      <p:pic>
        <p:nvPicPr>
          <p:cNvPr id="99" name="Picture 98">
            <a:extLst>
              <a:ext uri="{FF2B5EF4-FFF2-40B4-BE49-F238E27FC236}">
                <a16:creationId xmlns:a16="http://schemas.microsoft.com/office/drawing/2014/main" id="{3F947D73-09CE-EA1D-BFE6-B10590821FD6}"/>
              </a:ext>
            </a:extLst>
          </p:cNvPr>
          <p:cNvPicPr>
            <a:picLocks noChangeAspect="1"/>
          </p:cNvPicPr>
          <p:nvPr/>
        </p:nvPicPr>
        <p:blipFill>
          <a:blip r:embed="rId5"/>
          <a:stretch>
            <a:fillRect/>
          </a:stretch>
        </p:blipFill>
        <p:spPr>
          <a:xfrm>
            <a:off x="4250546" y="2559032"/>
            <a:ext cx="1036410" cy="999831"/>
          </a:xfrm>
          <a:prstGeom prst="rect">
            <a:avLst/>
          </a:prstGeom>
        </p:spPr>
      </p:pic>
      <p:pic>
        <p:nvPicPr>
          <p:cNvPr id="100" name="Picture 99">
            <a:extLst>
              <a:ext uri="{FF2B5EF4-FFF2-40B4-BE49-F238E27FC236}">
                <a16:creationId xmlns:a16="http://schemas.microsoft.com/office/drawing/2014/main" id="{3E69BFE4-04F7-E9FC-DFB2-F44C4335D273}"/>
              </a:ext>
            </a:extLst>
          </p:cNvPr>
          <p:cNvPicPr>
            <a:picLocks noChangeAspect="1"/>
          </p:cNvPicPr>
          <p:nvPr/>
        </p:nvPicPr>
        <p:blipFill rotWithShape="1">
          <a:blip r:embed="rId5"/>
          <a:srcRect l="1" r="2083"/>
          <a:stretch/>
        </p:blipFill>
        <p:spPr>
          <a:xfrm>
            <a:off x="4272128" y="3623079"/>
            <a:ext cx="1014828" cy="999831"/>
          </a:xfrm>
          <a:prstGeom prst="rect">
            <a:avLst/>
          </a:prstGeom>
        </p:spPr>
      </p:pic>
      <p:pic>
        <p:nvPicPr>
          <p:cNvPr id="106" name="Picture 105">
            <a:extLst>
              <a:ext uri="{FF2B5EF4-FFF2-40B4-BE49-F238E27FC236}">
                <a16:creationId xmlns:a16="http://schemas.microsoft.com/office/drawing/2014/main" id="{0FF6FDA8-5E99-590D-0140-4879BE98E274}"/>
              </a:ext>
            </a:extLst>
          </p:cNvPr>
          <p:cNvPicPr>
            <a:picLocks noChangeAspect="1"/>
          </p:cNvPicPr>
          <p:nvPr/>
        </p:nvPicPr>
        <p:blipFill>
          <a:blip r:embed="rId5"/>
          <a:stretch>
            <a:fillRect/>
          </a:stretch>
        </p:blipFill>
        <p:spPr>
          <a:xfrm>
            <a:off x="152131" y="4668024"/>
            <a:ext cx="1036410" cy="999831"/>
          </a:xfrm>
          <a:prstGeom prst="rect">
            <a:avLst/>
          </a:prstGeom>
        </p:spPr>
      </p:pic>
      <p:pic>
        <p:nvPicPr>
          <p:cNvPr id="107" name="Picture 106">
            <a:extLst>
              <a:ext uri="{FF2B5EF4-FFF2-40B4-BE49-F238E27FC236}">
                <a16:creationId xmlns:a16="http://schemas.microsoft.com/office/drawing/2014/main" id="{08743054-CFC1-7534-C650-788022C14BA8}"/>
              </a:ext>
            </a:extLst>
          </p:cNvPr>
          <p:cNvPicPr>
            <a:picLocks noChangeAspect="1"/>
          </p:cNvPicPr>
          <p:nvPr/>
        </p:nvPicPr>
        <p:blipFill>
          <a:blip r:embed="rId5"/>
          <a:stretch>
            <a:fillRect/>
          </a:stretch>
        </p:blipFill>
        <p:spPr>
          <a:xfrm>
            <a:off x="1164591" y="4668024"/>
            <a:ext cx="1036410" cy="999831"/>
          </a:xfrm>
          <a:prstGeom prst="rect">
            <a:avLst/>
          </a:prstGeom>
        </p:spPr>
      </p:pic>
      <p:pic>
        <p:nvPicPr>
          <p:cNvPr id="108" name="Picture 107">
            <a:extLst>
              <a:ext uri="{FF2B5EF4-FFF2-40B4-BE49-F238E27FC236}">
                <a16:creationId xmlns:a16="http://schemas.microsoft.com/office/drawing/2014/main" id="{763581D1-DC88-90E6-3E42-F7BDFD8AB1EF}"/>
              </a:ext>
            </a:extLst>
          </p:cNvPr>
          <p:cNvPicPr>
            <a:picLocks noChangeAspect="1"/>
          </p:cNvPicPr>
          <p:nvPr/>
        </p:nvPicPr>
        <p:blipFill>
          <a:blip r:embed="rId5"/>
          <a:stretch>
            <a:fillRect/>
          </a:stretch>
        </p:blipFill>
        <p:spPr>
          <a:xfrm>
            <a:off x="2201001" y="4668024"/>
            <a:ext cx="1036410" cy="999831"/>
          </a:xfrm>
          <a:prstGeom prst="rect">
            <a:avLst/>
          </a:prstGeom>
        </p:spPr>
      </p:pic>
      <p:pic>
        <p:nvPicPr>
          <p:cNvPr id="109" name="Picture 108">
            <a:extLst>
              <a:ext uri="{FF2B5EF4-FFF2-40B4-BE49-F238E27FC236}">
                <a16:creationId xmlns:a16="http://schemas.microsoft.com/office/drawing/2014/main" id="{5F85C98A-E0FC-C45A-5B89-4B9CB49A952D}"/>
              </a:ext>
            </a:extLst>
          </p:cNvPr>
          <p:cNvPicPr>
            <a:picLocks noChangeAspect="1"/>
          </p:cNvPicPr>
          <p:nvPr/>
        </p:nvPicPr>
        <p:blipFill rotWithShape="1">
          <a:blip r:embed="rId5"/>
          <a:srcRect l="1" r="2083"/>
          <a:stretch/>
        </p:blipFill>
        <p:spPr>
          <a:xfrm>
            <a:off x="3213461" y="4680888"/>
            <a:ext cx="1014828" cy="999831"/>
          </a:xfrm>
          <a:prstGeom prst="rect">
            <a:avLst/>
          </a:prstGeom>
        </p:spPr>
      </p:pic>
      <p:pic>
        <p:nvPicPr>
          <p:cNvPr id="110" name="Picture 109">
            <a:extLst>
              <a:ext uri="{FF2B5EF4-FFF2-40B4-BE49-F238E27FC236}">
                <a16:creationId xmlns:a16="http://schemas.microsoft.com/office/drawing/2014/main" id="{A217DED8-241E-31C5-52E8-FC367CD30B50}"/>
              </a:ext>
            </a:extLst>
          </p:cNvPr>
          <p:cNvPicPr>
            <a:picLocks noChangeAspect="1"/>
          </p:cNvPicPr>
          <p:nvPr/>
        </p:nvPicPr>
        <p:blipFill rotWithShape="1">
          <a:blip r:embed="rId5"/>
          <a:srcRect l="1" r="2083"/>
          <a:stretch/>
        </p:blipFill>
        <p:spPr>
          <a:xfrm>
            <a:off x="4226327" y="4674262"/>
            <a:ext cx="1014828" cy="999831"/>
          </a:xfrm>
          <a:prstGeom prst="rect">
            <a:avLst/>
          </a:prstGeom>
        </p:spPr>
      </p:pic>
      <p:pic>
        <p:nvPicPr>
          <p:cNvPr id="111" name="Picture 110">
            <a:extLst>
              <a:ext uri="{FF2B5EF4-FFF2-40B4-BE49-F238E27FC236}">
                <a16:creationId xmlns:a16="http://schemas.microsoft.com/office/drawing/2014/main" id="{042E1175-AF57-D41D-6B6E-3061C9FCB79E}"/>
              </a:ext>
            </a:extLst>
          </p:cNvPr>
          <p:cNvPicPr>
            <a:picLocks noChangeAspect="1"/>
          </p:cNvPicPr>
          <p:nvPr/>
        </p:nvPicPr>
        <p:blipFill>
          <a:blip r:embed="rId5"/>
          <a:stretch>
            <a:fillRect/>
          </a:stretch>
        </p:blipFill>
        <p:spPr>
          <a:xfrm>
            <a:off x="5286550" y="2580207"/>
            <a:ext cx="1036410" cy="999831"/>
          </a:xfrm>
          <a:prstGeom prst="rect">
            <a:avLst/>
          </a:prstGeom>
        </p:spPr>
      </p:pic>
      <p:pic>
        <p:nvPicPr>
          <p:cNvPr id="112" name="Picture 111">
            <a:extLst>
              <a:ext uri="{FF2B5EF4-FFF2-40B4-BE49-F238E27FC236}">
                <a16:creationId xmlns:a16="http://schemas.microsoft.com/office/drawing/2014/main" id="{1F6E1B0A-8092-4BCE-31D0-E7D9AF7C9CA1}"/>
              </a:ext>
            </a:extLst>
          </p:cNvPr>
          <p:cNvPicPr>
            <a:picLocks noChangeAspect="1"/>
          </p:cNvPicPr>
          <p:nvPr/>
        </p:nvPicPr>
        <p:blipFill rotWithShape="1">
          <a:blip r:embed="rId5"/>
          <a:srcRect l="1" r="2083"/>
          <a:stretch/>
        </p:blipFill>
        <p:spPr>
          <a:xfrm>
            <a:off x="5308132" y="3644254"/>
            <a:ext cx="1014828" cy="999831"/>
          </a:xfrm>
          <a:prstGeom prst="rect">
            <a:avLst/>
          </a:prstGeom>
        </p:spPr>
      </p:pic>
      <p:pic>
        <p:nvPicPr>
          <p:cNvPr id="113" name="Picture 112">
            <a:extLst>
              <a:ext uri="{FF2B5EF4-FFF2-40B4-BE49-F238E27FC236}">
                <a16:creationId xmlns:a16="http://schemas.microsoft.com/office/drawing/2014/main" id="{FBCBDADF-3795-12CD-B8DD-AEED6AC1F2B9}"/>
              </a:ext>
            </a:extLst>
          </p:cNvPr>
          <p:cNvPicPr>
            <a:picLocks noChangeAspect="1"/>
          </p:cNvPicPr>
          <p:nvPr/>
        </p:nvPicPr>
        <p:blipFill rotWithShape="1">
          <a:blip r:embed="rId5"/>
          <a:srcRect l="1" r="2083"/>
          <a:stretch/>
        </p:blipFill>
        <p:spPr>
          <a:xfrm>
            <a:off x="5262331" y="4695437"/>
            <a:ext cx="1014828" cy="999831"/>
          </a:xfrm>
          <a:prstGeom prst="rect">
            <a:avLst/>
          </a:prstGeom>
        </p:spPr>
      </p:pic>
      <p:pic>
        <p:nvPicPr>
          <p:cNvPr id="114" name="Picture 113">
            <a:extLst>
              <a:ext uri="{FF2B5EF4-FFF2-40B4-BE49-F238E27FC236}">
                <a16:creationId xmlns:a16="http://schemas.microsoft.com/office/drawing/2014/main" id="{837EB688-43BD-4477-C82E-81A9C46E592B}"/>
              </a:ext>
            </a:extLst>
          </p:cNvPr>
          <p:cNvPicPr>
            <a:picLocks noChangeAspect="1"/>
          </p:cNvPicPr>
          <p:nvPr/>
        </p:nvPicPr>
        <p:blipFill rotWithShape="1">
          <a:blip r:embed="rId5"/>
          <a:srcRect r="16575"/>
          <a:stretch/>
        </p:blipFill>
        <p:spPr>
          <a:xfrm>
            <a:off x="4276887" y="5668350"/>
            <a:ext cx="864622" cy="999831"/>
          </a:xfrm>
          <a:prstGeom prst="rect">
            <a:avLst/>
          </a:prstGeom>
        </p:spPr>
      </p:pic>
      <p:sp>
        <p:nvSpPr>
          <p:cNvPr id="14" name="TextBox 13">
            <a:extLst>
              <a:ext uri="{FF2B5EF4-FFF2-40B4-BE49-F238E27FC236}">
                <a16:creationId xmlns:a16="http://schemas.microsoft.com/office/drawing/2014/main" id="{9274F205-6816-606F-2D61-83409C011D6D}"/>
              </a:ext>
            </a:extLst>
          </p:cNvPr>
          <p:cNvSpPr txBox="1"/>
          <p:nvPr/>
        </p:nvSpPr>
        <p:spPr>
          <a:xfrm>
            <a:off x="8379152" y="1220894"/>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16" name="TextBox 15">
            <a:extLst>
              <a:ext uri="{FF2B5EF4-FFF2-40B4-BE49-F238E27FC236}">
                <a16:creationId xmlns:a16="http://schemas.microsoft.com/office/drawing/2014/main" id="{367FD294-F432-9933-E196-470583F3139C}"/>
              </a:ext>
            </a:extLst>
          </p:cNvPr>
          <p:cNvSpPr txBox="1"/>
          <p:nvPr/>
        </p:nvSpPr>
        <p:spPr>
          <a:xfrm>
            <a:off x="8823255" y="1679227"/>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20 cans</a:t>
            </a:r>
          </a:p>
        </p:txBody>
      </p:sp>
      <p:pic>
        <p:nvPicPr>
          <p:cNvPr id="17" name="Picture 16" descr="http://png.clipart.me/graphics/thumbs/972/aluminum-drink-can_97293563.jpg">
            <a:extLst>
              <a:ext uri="{FF2B5EF4-FFF2-40B4-BE49-F238E27FC236}">
                <a16:creationId xmlns:a16="http://schemas.microsoft.com/office/drawing/2014/main" id="{DC58ABDA-B35F-7AE1-2F86-12502AEB22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5041" y="1213388"/>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D82B74A-8EF3-495A-635E-001BB87F3DE8}"/>
              </a:ext>
            </a:extLst>
          </p:cNvPr>
          <p:cNvSpPr txBox="1"/>
          <p:nvPr/>
        </p:nvSpPr>
        <p:spPr>
          <a:xfrm>
            <a:off x="9606810" y="4855607"/>
            <a:ext cx="2029131" cy="646331"/>
          </a:xfrm>
          <a:prstGeom prst="rect">
            <a:avLst/>
          </a:prstGeom>
          <a:noFill/>
        </p:spPr>
        <p:txBody>
          <a:bodyPr wrap="square" rtlCol="0">
            <a:spAutoFit/>
          </a:bodyPr>
          <a:lstStyle/>
          <a:p>
            <a:pPr marL="173038" indent="-173038"/>
            <a:r>
              <a:rPr lang="en-US" dirty="0"/>
              <a:t>= </a:t>
            </a:r>
            <a:r>
              <a:rPr lang="en-US" b="1" dirty="0">
                <a:latin typeface="Agency FB" panose="020B0503020202020204" pitchFamily="34" charset="0"/>
              </a:rPr>
              <a:t>257 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(9 kilograms</a:t>
            </a:r>
            <a:r>
              <a:rPr lang="en-US" b="1" i="1" dirty="0"/>
              <a:t>)</a:t>
            </a:r>
          </a:p>
        </p:txBody>
      </p:sp>
      <p:pic>
        <p:nvPicPr>
          <p:cNvPr id="19" name="Picture 18">
            <a:extLst>
              <a:ext uri="{FF2B5EF4-FFF2-40B4-BE49-F238E27FC236}">
                <a16:creationId xmlns:a16="http://schemas.microsoft.com/office/drawing/2014/main" id="{3C953812-DF67-E1AD-DC07-1257697BA3C9}"/>
              </a:ext>
            </a:extLst>
          </p:cNvPr>
          <p:cNvPicPr>
            <a:picLocks noChangeAspect="1"/>
          </p:cNvPicPr>
          <p:nvPr/>
        </p:nvPicPr>
        <p:blipFill>
          <a:blip r:embed="rId7"/>
          <a:stretch>
            <a:fillRect/>
          </a:stretch>
        </p:blipFill>
        <p:spPr>
          <a:xfrm>
            <a:off x="8320902" y="2669616"/>
            <a:ext cx="731583" cy="944962"/>
          </a:xfrm>
          <a:prstGeom prst="rect">
            <a:avLst/>
          </a:prstGeom>
        </p:spPr>
      </p:pic>
      <p:pic>
        <p:nvPicPr>
          <p:cNvPr id="20" name="Picture 19">
            <a:extLst>
              <a:ext uri="{FF2B5EF4-FFF2-40B4-BE49-F238E27FC236}">
                <a16:creationId xmlns:a16="http://schemas.microsoft.com/office/drawing/2014/main" id="{20E68173-6256-209A-D25F-8D766AEB42BE}"/>
              </a:ext>
            </a:extLst>
          </p:cNvPr>
          <p:cNvPicPr>
            <a:picLocks noChangeAspect="1"/>
          </p:cNvPicPr>
          <p:nvPr/>
        </p:nvPicPr>
        <p:blipFill>
          <a:blip r:embed="rId7"/>
          <a:stretch>
            <a:fillRect/>
          </a:stretch>
        </p:blipFill>
        <p:spPr>
          <a:xfrm>
            <a:off x="8986134" y="2659285"/>
            <a:ext cx="731583" cy="944962"/>
          </a:xfrm>
          <a:prstGeom prst="rect">
            <a:avLst/>
          </a:prstGeom>
        </p:spPr>
      </p:pic>
      <p:pic>
        <p:nvPicPr>
          <p:cNvPr id="21" name="Picture 20">
            <a:extLst>
              <a:ext uri="{FF2B5EF4-FFF2-40B4-BE49-F238E27FC236}">
                <a16:creationId xmlns:a16="http://schemas.microsoft.com/office/drawing/2014/main" id="{D8AFEB7C-875F-5055-0307-D2678F182116}"/>
              </a:ext>
            </a:extLst>
          </p:cNvPr>
          <p:cNvPicPr>
            <a:picLocks noChangeAspect="1"/>
          </p:cNvPicPr>
          <p:nvPr/>
        </p:nvPicPr>
        <p:blipFill>
          <a:blip r:embed="rId7"/>
          <a:stretch>
            <a:fillRect/>
          </a:stretch>
        </p:blipFill>
        <p:spPr>
          <a:xfrm>
            <a:off x="9613436" y="2631078"/>
            <a:ext cx="731583" cy="944962"/>
          </a:xfrm>
          <a:prstGeom prst="rect">
            <a:avLst/>
          </a:prstGeom>
        </p:spPr>
      </p:pic>
      <p:pic>
        <p:nvPicPr>
          <p:cNvPr id="22" name="Picture 21">
            <a:extLst>
              <a:ext uri="{FF2B5EF4-FFF2-40B4-BE49-F238E27FC236}">
                <a16:creationId xmlns:a16="http://schemas.microsoft.com/office/drawing/2014/main" id="{44BE4522-247E-641F-487D-032DFBEBEC21}"/>
              </a:ext>
            </a:extLst>
          </p:cNvPr>
          <p:cNvPicPr>
            <a:picLocks noChangeAspect="1"/>
          </p:cNvPicPr>
          <p:nvPr/>
        </p:nvPicPr>
        <p:blipFill>
          <a:blip r:embed="rId7"/>
          <a:stretch>
            <a:fillRect/>
          </a:stretch>
        </p:blipFill>
        <p:spPr>
          <a:xfrm>
            <a:off x="10266803" y="2667332"/>
            <a:ext cx="731583" cy="944962"/>
          </a:xfrm>
          <a:prstGeom prst="rect">
            <a:avLst/>
          </a:prstGeom>
        </p:spPr>
      </p:pic>
      <p:pic>
        <p:nvPicPr>
          <p:cNvPr id="24" name="Picture 23">
            <a:extLst>
              <a:ext uri="{FF2B5EF4-FFF2-40B4-BE49-F238E27FC236}">
                <a16:creationId xmlns:a16="http://schemas.microsoft.com/office/drawing/2014/main" id="{B1841D05-C4C3-4904-DBA8-CE75225235EA}"/>
              </a:ext>
            </a:extLst>
          </p:cNvPr>
          <p:cNvPicPr>
            <a:picLocks noChangeAspect="1"/>
          </p:cNvPicPr>
          <p:nvPr/>
        </p:nvPicPr>
        <p:blipFill>
          <a:blip r:embed="rId7"/>
          <a:stretch>
            <a:fillRect/>
          </a:stretch>
        </p:blipFill>
        <p:spPr>
          <a:xfrm>
            <a:off x="7689762" y="2664368"/>
            <a:ext cx="731583" cy="944962"/>
          </a:xfrm>
          <a:prstGeom prst="rect">
            <a:avLst/>
          </a:prstGeom>
        </p:spPr>
      </p:pic>
      <p:pic>
        <p:nvPicPr>
          <p:cNvPr id="25" name="Picture 24">
            <a:extLst>
              <a:ext uri="{FF2B5EF4-FFF2-40B4-BE49-F238E27FC236}">
                <a16:creationId xmlns:a16="http://schemas.microsoft.com/office/drawing/2014/main" id="{BD47F2F9-1142-FAA9-D0D7-6004B5B01622}"/>
              </a:ext>
            </a:extLst>
          </p:cNvPr>
          <p:cNvPicPr>
            <a:picLocks noChangeAspect="1"/>
          </p:cNvPicPr>
          <p:nvPr/>
        </p:nvPicPr>
        <p:blipFill>
          <a:blip r:embed="rId7"/>
          <a:stretch>
            <a:fillRect/>
          </a:stretch>
        </p:blipFill>
        <p:spPr>
          <a:xfrm>
            <a:off x="8349738" y="3664694"/>
            <a:ext cx="731583" cy="944962"/>
          </a:xfrm>
          <a:prstGeom prst="rect">
            <a:avLst/>
          </a:prstGeom>
        </p:spPr>
      </p:pic>
      <p:pic>
        <p:nvPicPr>
          <p:cNvPr id="26" name="Picture 25">
            <a:extLst>
              <a:ext uri="{FF2B5EF4-FFF2-40B4-BE49-F238E27FC236}">
                <a16:creationId xmlns:a16="http://schemas.microsoft.com/office/drawing/2014/main" id="{6AEFD776-C6F8-E2EC-B4BC-9E1CA9A6CA1F}"/>
              </a:ext>
            </a:extLst>
          </p:cNvPr>
          <p:cNvPicPr>
            <a:picLocks noChangeAspect="1"/>
          </p:cNvPicPr>
          <p:nvPr/>
        </p:nvPicPr>
        <p:blipFill>
          <a:blip r:embed="rId7"/>
          <a:stretch>
            <a:fillRect/>
          </a:stretch>
        </p:blipFill>
        <p:spPr>
          <a:xfrm>
            <a:off x="9014970" y="3654363"/>
            <a:ext cx="731583" cy="944962"/>
          </a:xfrm>
          <a:prstGeom prst="rect">
            <a:avLst/>
          </a:prstGeom>
        </p:spPr>
      </p:pic>
      <p:pic>
        <p:nvPicPr>
          <p:cNvPr id="27" name="Picture 26">
            <a:extLst>
              <a:ext uri="{FF2B5EF4-FFF2-40B4-BE49-F238E27FC236}">
                <a16:creationId xmlns:a16="http://schemas.microsoft.com/office/drawing/2014/main" id="{40CB4EF8-3FA3-81B2-ABDC-F6364B6306DF}"/>
              </a:ext>
            </a:extLst>
          </p:cNvPr>
          <p:cNvPicPr>
            <a:picLocks noChangeAspect="1"/>
          </p:cNvPicPr>
          <p:nvPr/>
        </p:nvPicPr>
        <p:blipFill>
          <a:blip r:embed="rId7"/>
          <a:stretch>
            <a:fillRect/>
          </a:stretch>
        </p:blipFill>
        <p:spPr>
          <a:xfrm>
            <a:off x="9642272" y="3626156"/>
            <a:ext cx="731583" cy="944962"/>
          </a:xfrm>
          <a:prstGeom prst="rect">
            <a:avLst/>
          </a:prstGeom>
        </p:spPr>
      </p:pic>
      <p:pic>
        <p:nvPicPr>
          <p:cNvPr id="28" name="Picture 27">
            <a:extLst>
              <a:ext uri="{FF2B5EF4-FFF2-40B4-BE49-F238E27FC236}">
                <a16:creationId xmlns:a16="http://schemas.microsoft.com/office/drawing/2014/main" id="{CC5A056D-D67C-6B49-F8DB-B605537F41C0}"/>
              </a:ext>
            </a:extLst>
          </p:cNvPr>
          <p:cNvPicPr>
            <a:picLocks noChangeAspect="1"/>
          </p:cNvPicPr>
          <p:nvPr/>
        </p:nvPicPr>
        <p:blipFill>
          <a:blip r:embed="rId7"/>
          <a:stretch>
            <a:fillRect/>
          </a:stretch>
        </p:blipFill>
        <p:spPr>
          <a:xfrm>
            <a:off x="10295639" y="3662410"/>
            <a:ext cx="731583" cy="944962"/>
          </a:xfrm>
          <a:prstGeom prst="rect">
            <a:avLst/>
          </a:prstGeom>
        </p:spPr>
      </p:pic>
      <p:pic>
        <p:nvPicPr>
          <p:cNvPr id="30" name="Picture 29">
            <a:extLst>
              <a:ext uri="{FF2B5EF4-FFF2-40B4-BE49-F238E27FC236}">
                <a16:creationId xmlns:a16="http://schemas.microsoft.com/office/drawing/2014/main" id="{2194FEA8-BE65-F6B5-7087-CBE24298AE61}"/>
              </a:ext>
            </a:extLst>
          </p:cNvPr>
          <p:cNvPicPr>
            <a:picLocks noChangeAspect="1"/>
          </p:cNvPicPr>
          <p:nvPr/>
        </p:nvPicPr>
        <p:blipFill>
          <a:blip r:embed="rId7"/>
          <a:stretch>
            <a:fillRect/>
          </a:stretch>
        </p:blipFill>
        <p:spPr>
          <a:xfrm>
            <a:off x="7718598" y="3659446"/>
            <a:ext cx="731583" cy="944962"/>
          </a:xfrm>
          <a:prstGeom prst="rect">
            <a:avLst/>
          </a:prstGeom>
        </p:spPr>
      </p:pic>
      <p:pic>
        <p:nvPicPr>
          <p:cNvPr id="31" name="Picture 30">
            <a:extLst>
              <a:ext uri="{FF2B5EF4-FFF2-40B4-BE49-F238E27FC236}">
                <a16:creationId xmlns:a16="http://schemas.microsoft.com/office/drawing/2014/main" id="{FFD64FEE-FA45-A38D-02AF-AA0F59E50B7C}"/>
              </a:ext>
            </a:extLst>
          </p:cNvPr>
          <p:cNvPicPr>
            <a:picLocks noChangeAspect="1"/>
          </p:cNvPicPr>
          <p:nvPr/>
        </p:nvPicPr>
        <p:blipFill>
          <a:blip r:embed="rId7"/>
          <a:stretch>
            <a:fillRect/>
          </a:stretch>
        </p:blipFill>
        <p:spPr>
          <a:xfrm>
            <a:off x="8349738" y="4653538"/>
            <a:ext cx="731583" cy="944962"/>
          </a:xfrm>
          <a:prstGeom prst="rect">
            <a:avLst/>
          </a:prstGeom>
        </p:spPr>
      </p:pic>
      <p:pic>
        <p:nvPicPr>
          <p:cNvPr id="32" name="Picture 31">
            <a:extLst>
              <a:ext uri="{FF2B5EF4-FFF2-40B4-BE49-F238E27FC236}">
                <a16:creationId xmlns:a16="http://schemas.microsoft.com/office/drawing/2014/main" id="{D4389D9F-95D0-E100-BDC4-94B7DA2FEB79}"/>
              </a:ext>
            </a:extLst>
          </p:cNvPr>
          <p:cNvPicPr>
            <a:picLocks noChangeAspect="1"/>
          </p:cNvPicPr>
          <p:nvPr/>
        </p:nvPicPr>
        <p:blipFill rotWithShape="1">
          <a:blip r:embed="rId7"/>
          <a:srcRect r="30284"/>
          <a:stretch/>
        </p:blipFill>
        <p:spPr>
          <a:xfrm>
            <a:off x="9014971" y="4643207"/>
            <a:ext cx="510030" cy="944962"/>
          </a:xfrm>
          <a:prstGeom prst="rect">
            <a:avLst/>
          </a:prstGeom>
        </p:spPr>
      </p:pic>
      <p:pic>
        <p:nvPicPr>
          <p:cNvPr id="34" name="Picture 33">
            <a:extLst>
              <a:ext uri="{FF2B5EF4-FFF2-40B4-BE49-F238E27FC236}">
                <a16:creationId xmlns:a16="http://schemas.microsoft.com/office/drawing/2014/main" id="{E7FB44EA-77D4-52A4-E1DF-CECB0A77ADE7}"/>
              </a:ext>
            </a:extLst>
          </p:cNvPr>
          <p:cNvPicPr>
            <a:picLocks noChangeAspect="1"/>
          </p:cNvPicPr>
          <p:nvPr/>
        </p:nvPicPr>
        <p:blipFill>
          <a:blip r:embed="rId7"/>
          <a:stretch>
            <a:fillRect/>
          </a:stretch>
        </p:blipFill>
        <p:spPr>
          <a:xfrm>
            <a:off x="7718598" y="4648290"/>
            <a:ext cx="731583" cy="944962"/>
          </a:xfrm>
          <a:prstGeom prst="rect">
            <a:avLst/>
          </a:prstGeom>
        </p:spPr>
      </p:pic>
      <p:pic>
        <p:nvPicPr>
          <p:cNvPr id="2" name="Picture 1">
            <a:extLst>
              <a:ext uri="{FF2B5EF4-FFF2-40B4-BE49-F238E27FC236}">
                <a16:creationId xmlns:a16="http://schemas.microsoft.com/office/drawing/2014/main" id="{17D91366-7A43-F98B-B581-EFE302B906D8}"/>
              </a:ext>
            </a:extLst>
          </p:cNvPr>
          <p:cNvPicPr>
            <a:picLocks noChangeAspect="1"/>
          </p:cNvPicPr>
          <p:nvPr/>
        </p:nvPicPr>
        <p:blipFill>
          <a:blip r:embed="rId5"/>
          <a:stretch>
            <a:fillRect/>
          </a:stretch>
        </p:blipFill>
        <p:spPr>
          <a:xfrm>
            <a:off x="173982" y="5686957"/>
            <a:ext cx="1036410" cy="999831"/>
          </a:xfrm>
          <a:prstGeom prst="rect">
            <a:avLst/>
          </a:prstGeom>
        </p:spPr>
      </p:pic>
      <p:pic>
        <p:nvPicPr>
          <p:cNvPr id="3" name="Picture 2">
            <a:extLst>
              <a:ext uri="{FF2B5EF4-FFF2-40B4-BE49-F238E27FC236}">
                <a16:creationId xmlns:a16="http://schemas.microsoft.com/office/drawing/2014/main" id="{2AEDA967-740C-5959-6D28-C7E37F0E5D9E}"/>
              </a:ext>
            </a:extLst>
          </p:cNvPr>
          <p:cNvPicPr>
            <a:picLocks noChangeAspect="1"/>
          </p:cNvPicPr>
          <p:nvPr/>
        </p:nvPicPr>
        <p:blipFill>
          <a:blip r:embed="rId5"/>
          <a:stretch>
            <a:fillRect/>
          </a:stretch>
        </p:blipFill>
        <p:spPr>
          <a:xfrm>
            <a:off x="1186442" y="5686957"/>
            <a:ext cx="1036410" cy="999831"/>
          </a:xfrm>
          <a:prstGeom prst="rect">
            <a:avLst/>
          </a:prstGeom>
        </p:spPr>
      </p:pic>
      <p:pic>
        <p:nvPicPr>
          <p:cNvPr id="5" name="Picture 4">
            <a:extLst>
              <a:ext uri="{FF2B5EF4-FFF2-40B4-BE49-F238E27FC236}">
                <a16:creationId xmlns:a16="http://schemas.microsoft.com/office/drawing/2014/main" id="{90B889AF-E7FD-5071-95DF-F0173E7F8AF3}"/>
              </a:ext>
            </a:extLst>
          </p:cNvPr>
          <p:cNvPicPr>
            <a:picLocks noChangeAspect="1"/>
          </p:cNvPicPr>
          <p:nvPr/>
        </p:nvPicPr>
        <p:blipFill>
          <a:blip r:embed="rId5"/>
          <a:stretch>
            <a:fillRect/>
          </a:stretch>
        </p:blipFill>
        <p:spPr>
          <a:xfrm>
            <a:off x="2222852" y="5686957"/>
            <a:ext cx="1036410" cy="999831"/>
          </a:xfrm>
          <a:prstGeom prst="rect">
            <a:avLst/>
          </a:prstGeom>
        </p:spPr>
      </p:pic>
      <p:pic>
        <p:nvPicPr>
          <p:cNvPr id="6" name="Picture 5">
            <a:extLst>
              <a:ext uri="{FF2B5EF4-FFF2-40B4-BE49-F238E27FC236}">
                <a16:creationId xmlns:a16="http://schemas.microsoft.com/office/drawing/2014/main" id="{6F3EF65F-D134-49D1-6421-EECA4F81367E}"/>
              </a:ext>
            </a:extLst>
          </p:cNvPr>
          <p:cNvPicPr>
            <a:picLocks noChangeAspect="1"/>
          </p:cNvPicPr>
          <p:nvPr/>
        </p:nvPicPr>
        <p:blipFill rotWithShape="1">
          <a:blip r:embed="rId5"/>
          <a:srcRect l="1" r="2083"/>
          <a:stretch/>
        </p:blipFill>
        <p:spPr>
          <a:xfrm>
            <a:off x="3235312" y="5699821"/>
            <a:ext cx="1014828" cy="999831"/>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54937121"/>
              </p:ext>
            </p:extLst>
          </p:nvPr>
        </p:nvGraphicFramePr>
        <p:xfrm>
          <a:off x="1143000" y="1436132"/>
          <a:ext cx="9677400" cy="4964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p:cNvSpPr txBox="1">
            <a:spLocks/>
          </p:cNvSpPr>
          <p:nvPr/>
        </p:nvSpPr>
        <p:spPr bwMode="auto">
          <a:xfrm>
            <a:off x="1396999"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2547" y="96028"/>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BB26196D-F9FC-4D11-D256-2298F69DB6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7430" y="624574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34" y="0"/>
            <a:ext cx="8229600" cy="1033524"/>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1492310"/>
              </p:ext>
            </p:extLst>
          </p:nvPr>
        </p:nvGraphicFramePr>
        <p:xfrm>
          <a:off x="1524000" y="1165280"/>
          <a:ext cx="8957234" cy="4883391"/>
        </p:xfrm>
        <a:graphic>
          <a:graphicData uri="http://schemas.openxmlformats.org/drawingml/2006/table">
            <a:tbl>
              <a:tblPr firstRow="1" bandRow="1">
                <a:tableStyleId>{F5AB1C69-6EDB-4FF4-983F-18BD219EF322}</a:tableStyleId>
              </a:tblPr>
              <a:tblGrid>
                <a:gridCol w="1481646">
                  <a:extLst>
                    <a:ext uri="{9D8B030D-6E8A-4147-A177-3AD203B41FA5}">
                      <a16:colId xmlns:a16="http://schemas.microsoft.com/office/drawing/2014/main" val="20000"/>
                    </a:ext>
                  </a:extLst>
                </a:gridCol>
                <a:gridCol w="1058218">
                  <a:extLst>
                    <a:ext uri="{9D8B030D-6E8A-4147-A177-3AD203B41FA5}">
                      <a16:colId xmlns:a16="http://schemas.microsoft.com/office/drawing/2014/main" val="20001"/>
                    </a:ext>
                  </a:extLst>
                </a:gridCol>
                <a:gridCol w="1608749">
                  <a:extLst>
                    <a:ext uri="{9D8B030D-6E8A-4147-A177-3AD203B41FA5}">
                      <a16:colId xmlns:a16="http://schemas.microsoft.com/office/drawing/2014/main" val="20002"/>
                    </a:ext>
                  </a:extLst>
                </a:gridCol>
                <a:gridCol w="1225727">
                  <a:extLst>
                    <a:ext uri="{9D8B030D-6E8A-4147-A177-3AD203B41FA5}">
                      <a16:colId xmlns:a16="http://schemas.microsoft.com/office/drawing/2014/main" val="20003"/>
                    </a:ext>
                  </a:extLst>
                </a:gridCol>
                <a:gridCol w="1037154">
                  <a:extLst>
                    <a:ext uri="{9D8B030D-6E8A-4147-A177-3AD203B41FA5}">
                      <a16:colId xmlns:a16="http://schemas.microsoft.com/office/drawing/2014/main" val="20004"/>
                    </a:ext>
                  </a:extLst>
                </a:gridCol>
                <a:gridCol w="1037154">
                  <a:extLst>
                    <a:ext uri="{9D8B030D-6E8A-4147-A177-3AD203B41FA5}">
                      <a16:colId xmlns:a16="http://schemas.microsoft.com/office/drawing/2014/main" val="20005"/>
                    </a:ext>
                  </a:extLst>
                </a:gridCol>
                <a:gridCol w="1508586">
                  <a:extLst>
                    <a:ext uri="{9D8B030D-6E8A-4147-A177-3AD203B41FA5}">
                      <a16:colId xmlns:a16="http://schemas.microsoft.com/office/drawing/2014/main" val="20006"/>
                    </a:ext>
                  </a:extLst>
                </a:gridCol>
              </a:tblGrid>
              <a:tr h="727401">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415599">
                <a:tc>
                  <a:txBody>
                    <a:bodyPr/>
                    <a:lstStyle/>
                    <a:p>
                      <a:r>
                        <a:rPr lang="en-US" dirty="0"/>
                        <a:t>Dec 2022</a:t>
                      </a:r>
                    </a:p>
                  </a:txBody>
                  <a:tcPr/>
                </a:tc>
                <a:tc>
                  <a:txBody>
                    <a:bodyPr/>
                    <a:lstStyle/>
                    <a:p>
                      <a:pPr algn="ctr"/>
                      <a:r>
                        <a:rPr lang="en-US" dirty="0"/>
                        <a:t>31</a:t>
                      </a:r>
                    </a:p>
                  </a:txBody>
                  <a:tcPr/>
                </a:tc>
                <a:tc>
                  <a:txBody>
                    <a:bodyPr/>
                    <a:lstStyle/>
                    <a:p>
                      <a:pPr algn="ctr"/>
                      <a:r>
                        <a:rPr lang="en-US" dirty="0"/>
                        <a:t>1</a:t>
                      </a:r>
                    </a:p>
                  </a:txBody>
                  <a:tcPr/>
                </a:tc>
                <a:tc>
                  <a:txBody>
                    <a:bodyPr/>
                    <a:lstStyle/>
                    <a:p>
                      <a:pPr algn="ctr"/>
                      <a:r>
                        <a:rPr lang="en-US" dirty="0"/>
                        <a:t>25</a:t>
                      </a:r>
                    </a:p>
                  </a:txBody>
                  <a:tcPr/>
                </a:tc>
                <a:tc>
                  <a:txBody>
                    <a:bodyPr/>
                    <a:lstStyle/>
                    <a:p>
                      <a:pPr algn="ctr"/>
                      <a:r>
                        <a:rPr lang="en-US" dirty="0"/>
                        <a:t>7</a:t>
                      </a:r>
                    </a:p>
                  </a:txBody>
                  <a:tcPr/>
                </a:tc>
                <a:tc>
                  <a:txBody>
                    <a:bodyPr/>
                    <a:lstStyle/>
                    <a:p>
                      <a:pPr algn="ctr"/>
                      <a:r>
                        <a:rPr lang="en-US" dirty="0"/>
                        <a:t>70</a:t>
                      </a:r>
                    </a:p>
                  </a:txBody>
                  <a:tcPr/>
                </a:tc>
                <a:tc>
                  <a:txBody>
                    <a:bodyPr/>
                    <a:lstStyle/>
                    <a:p>
                      <a:pPr algn="ctr"/>
                      <a:r>
                        <a:rPr lang="en-US" b="1" dirty="0"/>
                        <a:t>134</a:t>
                      </a:r>
                    </a:p>
                  </a:txBody>
                  <a:tcPr/>
                </a:tc>
                <a:extLst>
                  <a:ext uri="{0D108BD9-81ED-4DB2-BD59-A6C34878D82A}">
                    <a16:rowId xmlns:a16="http://schemas.microsoft.com/office/drawing/2014/main" val="10001"/>
                  </a:ext>
                </a:extLst>
              </a:tr>
              <a:tr h="415599">
                <a:tc>
                  <a:txBody>
                    <a:bodyPr/>
                    <a:lstStyle/>
                    <a:p>
                      <a:r>
                        <a:rPr lang="en-US" dirty="0"/>
                        <a:t>Jan 2023</a:t>
                      </a:r>
                    </a:p>
                  </a:txBody>
                  <a:tcPr/>
                </a:tc>
                <a:tc>
                  <a:txBody>
                    <a:bodyPr/>
                    <a:lstStyle/>
                    <a:p>
                      <a:pPr algn="ctr"/>
                      <a:r>
                        <a:rPr lang="en-US" dirty="0"/>
                        <a:t>24</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6</a:t>
                      </a:r>
                    </a:p>
                  </a:txBody>
                  <a:tcPr/>
                </a:tc>
                <a:tc>
                  <a:txBody>
                    <a:bodyPr/>
                    <a:lstStyle/>
                    <a:p>
                      <a:pPr algn="ctr"/>
                      <a:r>
                        <a:rPr lang="en-US" dirty="0"/>
                        <a:t>40</a:t>
                      </a:r>
                    </a:p>
                  </a:txBody>
                  <a:tcPr/>
                </a:tc>
                <a:tc>
                  <a:txBody>
                    <a:bodyPr/>
                    <a:lstStyle/>
                    <a:p>
                      <a:pPr algn="ctr"/>
                      <a:r>
                        <a:rPr lang="en-US" b="1" dirty="0"/>
                        <a:t>77</a:t>
                      </a:r>
                    </a:p>
                  </a:txBody>
                  <a:tcPr/>
                </a:tc>
                <a:extLst>
                  <a:ext uri="{0D108BD9-81ED-4DB2-BD59-A6C34878D82A}">
                    <a16:rowId xmlns:a16="http://schemas.microsoft.com/office/drawing/2014/main" val="607939891"/>
                  </a:ext>
                </a:extLst>
              </a:tr>
              <a:tr h="415599">
                <a:tc>
                  <a:txBody>
                    <a:bodyPr/>
                    <a:lstStyle/>
                    <a:p>
                      <a:r>
                        <a:rPr lang="en-US" dirty="0"/>
                        <a:t>February</a:t>
                      </a:r>
                    </a:p>
                  </a:txBody>
                  <a:tcPr/>
                </a:tc>
                <a:tc>
                  <a:txBody>
                    <a:bodyPr/>
                    <a:lstStyle/>
                    <a:p>
                      <a:pPr algn="ctr"/>
                      <a:r>
                        <a:rPr lang="en-US" dirty="0"/>
                        <a:t>38</a:t>
                      </a:r>
                    </a:p>
                  </a:txBody>
                  <a:tcPr/>
                </a:tc>
                <a:tc>
                  <a:txBody>
                    <a:bodyPr/>
                    <a:lstStyle/>
                    <a:p>
                      <a:pPr algn="ctr"/>
                      <a:r>
                        <a:rPr lang="en-US" dirty="0"/>
                        <a:t>15</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42</a:t>
                      </a:r>
                    </a:p>
                  </a:txBody>
                  <a:tcPr/>
                </a:tc>
                <a:tc>
                  <a:txBody>
                    <a:bodyPr/>
                    <a:lstStyle/>
                    <a:p>
                      <a:pPr algn="ctr"/>
                      <a:r>
                        <a:rPr lang="en-US" b="1" dirty="0"/>
                        <a:t>113</a:t>
                      </a:r>
                    </a:p>
                  </a:txBody>
                  <a:tcPr/>
                </a:tc>
                <a:extLst>
                  <a:ext uri="{0D108BD9-81ED-4DB2-BD59-A6C34878D82A}">
                    <a16:rowId xmlns:a16="http://schemas.microsoft.com/office/drawing/2014/main" val="330382185"/>
                  </a:ext>
                </a:extLst>
              </a:tr>
              <a:tr h="415599">
                <a:tc>
                  <a:txBody>
                    <a:bodyPr/>
                    <a:lstStyle/>
                    <a:p>
                      <a:r>
                        <a:rPr lang="en-US" dirty="0"/>
                        <a:t>March</a:t>
                      </a:r>
                    </a:p>
                  </a:txBody>
                  <a:tcPr/>
                </a:tc>
                <a:tc>
                  <a:txBody>
                    <a:bodyPr/>
                    <a:lstStyle/>
                    <a:p>
                      <a:pPr algn="ctr"/>
                      <a:r>
                        <a:rPr lang="en-US" dirty="0"/>
                        <a:t>25</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dirty="0"/>
                        <a:t>13</a:t>
                      </a:r>
                    </a:p>
                  </a:txBody>
                  <a:tcPr/>
                </a:tc>
                <a:tc>
                  <a:txBody>
                    <a:bodyPr/>
                    <a:lstStyle/>
                    <a:p>
                      <a:pPr algn="ctr"/>
                      <a:r>
                        <a:rPr lang="en-US" dirty="0"/>
                        <a:t>26</a:t>
                      </a:r>
                    </a:p>
                  </a:txBody>
                  <a:tcPr/>
                </a:tc>
                <a:tc>
                  <a:txBody>
                    <a:bodyPr/>
                    <a:lstStyle/>
                    <a:p>
                      <a:pPr algn="ctr"/>
                      <a:r>
                        <a:rPr lang="en-US" b="1" dirty="0"/>
                        <a:t>117</a:t>
                      </a:r>
                    </a:p>
                  </a:txBody>
                  <a:tcPr/>
                </a:tc>
                <a:extLst>
                  <a:ext uri="{0D108BD9-81ED-4DB2-BD59-A6C34878D82A}">
                    <a16:rowId xmlns:a16="http://schemas.microsoft.com/office/drawing/2014/main" val="1895909679"/>
                  </a:ext>
                </a:extLst>
              </a:tr>
              <a:tr h="415599">
                <a:tc>
                  <a:txBody>
                    <a:bodyPr/>
                    <a:lstStyle/>
                    <a:p>
                      <a:r>
                        <a:rPr lang="en-US" dirty="0"/>
                        <a:t>April</a:t>
                      </a:r>
                    </a:p>
                  </a:txBody>
                  <a:tcPr/>
                </a:tc>
                <a:tc>
                  <a:txBody>
                    <a:bodyPr/>
                    <a:lstStyle/>
                    <a:p>
                      <a:pPr algn="ctr"/>
                      <a:r>
                        <a:rPr lang="en-US" dirty="0"/>
                        <a:t>45</a:t>
                      </a:r>
                    </a:p>
                  </a:txBody>
                  <a:tcPr/>
                </a:tc>
                <a:tc>
                  <a:txBody>
                    <a:bodyPr/>
                    <a:lstStyle/>
                    <a:p>
                      <a:pPr algn="ctr"/>
                      <a:r>
                        <a:rPr lang="en-US" dirty="0"/>
                        <a:t>25</a:t>
                      </a:r>
                    </a:p>
                  </a:txBody>
                  <a:tcPr/>
                </a:tc>
                <a:tc>
                  <a:txBody>
                    <a:bodyPr/>
                    <a:lstStyle/>
                    <a:p>
                      <a:pPr algn="ctr"/>
                      <a:r>
                        <a:rPr lang="en-US" dirty="0"/>
                        <a:t>23</a:t>
                      </a:r>
                    </a:p>
                  </a:txBody>
                  <a:tcPr/>
                </a:tc>
                <a:tc>
                  <a:txBody>
                    <a:bodyPr/>
                    <a:lstStyle/>
                    <a:p>
                      <a:pPr algn="ctr"/>
                      <a:r>
                        <a:rPr lang="en-US" dirty="0"/>
                        <a:t>12</a:t>
                      </a:r>
                    </a:p>
                  </a:txBody>
                  <a:tcPr/>
                </a:tc>
                <a:tc>
                  <a:txBody>
                    <a:bodyPr/>
                    <a:lstStyle/>
                    <a:p>
                      <a:pPr algn="ctr"/>
                      <a:r>
                        <a:rPr lang="en-US" dirty="0"/>
                        <a:t>89</a:t>
                      </a:r>
                    </a:p>
                  </a:txBody>
                  <a:tcPr/>
                </a:tc>
                <a:tc>
                  <a:txBody>
                    <a:bodyPr/>
                    <a:lstStyle/>
                    <a:p>
                      <a:pPr algn="ctr"/>
                      <a:r>
                        <a:rPr lang="en-US" b="1" dirty="0"/>
                        <a:t>194</a:t>
                      </a:r>
                    </a:p>
                  </a:txBody>
                  <a:tcPr/>
                </a:tc>
                <a:extLst>
                  <a:ext uri="{0D108BD9-81ED-4DB2-BD59-A6C34878D82A}">
                    <a16:rowId xmlns:a16="http://schemas.microsoft.com/office/drawing/2014/main" val="4041928146"/>
                  </a:ext>
                </a:extLst>
              </a:tr>
              <a:tr h="415599">
                <a:tc>
                  <a:txBody>
                    <a:bodyPr/>
                    <a:lstStyle/>
                    <a:p>
                      <a:r>
                        <a:rPr lang="en-US" dirty="0"/>
                        <a:t>May</a:t>
                      </a:r>
                    </a:p>
                  </a:txBody>
                  <a:tcPr/>
                </a:tc>
                <a:tc>
                  <a:txBody>
                    <a:bodyPr/>
                    <a:lstStyle/>
                    <a:p>
                      <a:pPr algn="ctr"/>
                      <a:r>
                        <a:rPr lang="en-US" dirty="0"/>
                        <a:t>37</a:t>
                      </a:r>
                    </a:p>
                  </a:txBody>
                  <a:tcPr/>
                </a:tc>
                <a:tc>
                  <a:txBody>
                    <a:bodyPr/>
                    <a:lstStyle/>
                    <a:p>
                      <a:pPr algn="ctr"/>
                      <a:r>
                        <a:rPr lang="en-US" dirty="0"/>
                        <a:t>37</a:t>
                      </a:r>
                    </a:p>
                  </a:txBody>
                  <a:tcPr/>
                </a:tc>
                <a:tc>
                  <a:txBody>
                    <a:bodyPr/>
                    <a:lstStyle/>
                    <a:p>
                      <a:pPr algn="ctr"/>
                      <a:r>
                        <a:rPr lang="en-US" dirty="0"/>
                        <a:t>26</a:t>
                      </a:r>
                    </a:p>
                  </a:txBody>
                  <a:tcPr/>
                </a:tc>
                <a:tc>
                  <a:txBody>
                    <a:bodyPr/>
                    <a:lstStyle/>
                    <a:p>
                      <a:pPr algn="ctr"/>
                      <a:r>
                        <a:rPr lang="en-US" dirty="0"/>
                        <a:t>9</a:t>
                      </a:r>
                    </a:p>
                  </a:txBody>
                  <a:tcPr/>
                </a:tc>
                <a:tc>
                  <a:txBody>
                    <a:bodyPr/>
                    <a:lstStyle/>
                    <a:p>
                      <a:pPr algn="ctr"/>
                      <a:r>
                        <a:rPr lang="en-US" dirty="0"/>
                        <a:t>70</a:t>
                      </a:r>
                    </a:p>
                  </a:txBody>
                  <a:tcPr/>
                </a:tc>
                <a:tc>
                  <a:txBody>
                    <a:bodyPr/>
                    <a:lstStyle/>
                    <a:p>
                      <a:pPr algn="ctr"/>
                      <a:r>
                        <a:rPr lang="en-US" b="1" dirty="0"/>
                        <a:t>179</a:t>
                      </a:r>
                    </a:p>
                  </a:txBody>
                  <a:tcPr/>
                </a:tc>
                <a:extLst>
                  <a:ext uri="{0D108BD9-81ED-4DB2-BD59-A6C34878D82A}">
                    <a16:rowId xmlns:a16="http://schemas.microsoft.com/office/drawing/2014/main" val="245382569"/>
                  </a:ext>
                </a:extLst>
              </a:tr>
              <a:tr h="415599">
                <a:tc>
                  <a:txBody>
                    <a:bodyPr/>
                    <a:lstStyle/>
                    <a:p>
                      <a:r>
                        <a:rPr lang="en-US" dirty="0"/>
                        <a:t>June</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137</a:t>
                      </a:r>
                    </a:p>
                  </a:txBody>
                  <a:tcPr/>
                </a:tc>
                <a:tc>
                  <a:txBody>
                    <a:bodyPr/>
                    <a:lstStyle/>
                    <a:p>
                      <a:pPr algn="ctr"/>
                      <a:r>
                        <a:rPr lang="en-US" b="1" dirty="0"/>
                        <a:t>240</a:t>
                      </a:r>
                    </a:p>
                  </a:txBody>
                  <a:tcPr/>
                </a:tc>
                <a:extLst>
                  <a:ext uri="{0D108BD9-81ED-4DB2-BD59-A6C34878D82A}">
                    <a16:rowId xmlns:a16="http://schemas.microsoft.com/office/drawing/2014/main" val="3665883998"/>
                  </a:ext>
                </a:extLst>
              </a:tr>
              <a:tr h="415599">
                <a:tc>
                  <a:txBody>
                    <a:bodyPr/>
                    <a:lstStyle/>
                    <a:p>
                      <a:r>
                        <a:rPr lang="en-US" dirty="0"/>
                        <a:t>July</a:t>
                      </a:r>
                    </a:p>
                  </a:txBody>
                  <a:tcPr/>
                </a:tc>
                <a:tc>
                  <a:txBody>
                    <a:bodyPr/>
                    <a:lstStyle/>
                    <a:p>
                      <a:pPr algn="ctr"/>
                      <a:r>
                        <a:rPr lang="en-US" dirty="0"/>
                        <a:t>45</a:t>
                      </a:r>
                    </a:p>
                  </a:txBody>
                  <a:tcPr/>
                </a:tc>
                <a:tc>
                  <a:txBody>
                    <a:bodyPr/>
                    <a:lstStyle/>
                    <a:p>
                      <a:pPr algn="ctr"/>
                      <a:r>
                        <a:rPr lang="en-US" dirty="0"/>
                        <a:t>20</a:t>
                      </a:r>
                    </a:p>
                  </a:txBody>
                  <a:tcPr/>
                </a:tc>
                <a:tc>
                  <a:txBody>
                    <a:bodyPr/>
                    <a:lstStyle/>
                    <a:p>
                      <a:pPr algn="ctr"/>
                      <a:r>
                        <a:rPr lang="en-US" dirty="0"/>
                        <a:t>11</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b="1" dirty="0"/>
                        <a:t>129</a:t>
                      </a:r>
                    </a:p>
                  </a:txBody>
                  <a:tcPr/>
                </a:tc>
                <a:extLst>
                  <a:ext uri="{0D108BD9-81ED-4DB2-BD59-A6C34878D82A}">
                    <a16:rowId xmlns:a16="http://schemas.microsoft.com/office/drawing/2014/main" val="566588489"/>
                  </a:ext>
                </a:extLst>
              </a:tr>
              <a:tr h="415599">
                <a:tc>
                  <a:txBody>
                    <a:bodyPr/>
                    <a:lstStyle/>
                    <a:p>
                      <a:r>
                        <a:rPr lang="en-US" dirty="0"/>
                        <a:t>August</a:t>
                      </a:r>
                    </a:p>
                  </a:txBody>
                  <a:tcPr/>
                </a:tc>
                <a:tc>
                  <a:txBody>
                    <a:bodyPr/>
                    <a:lstStyle/>
                    <a:p>
                      <a:pPr algn="ctr"/>
                      <a:r>
                        <a:rPr lang="en-US" dirty="0"/>
                        <a:t>20</a:t>
                      </a:r>
                    </a:p>
                  </a:txBody>
                  <a:tcPr/>
                </a:tc>
                <a:tc>
                  <a:txBody>
                    <a:bodyPr/>
                    <a:lstStyle/>
                    <a:p>
                      <a:pPr algn="ctr"/>
                      <a:r>
                        <a:rPr lang="en-US" dirty="0"/>
                        <a:t>9</a:t>
                      </a:r>
                    </a:p>
                  </a:txBody>
                  <a:tcPr/>
                </a:tc>
                <a:tc>
                  <a:txBody>
                    <a:bodyPr/>
                    <a:lstStyle/>
                    <a:p>
                      <a:pPr algn="ctr"/>
                      <a:r>
                        <a:rPr lang="en-US" dirty="0"/>
                        <a:t>13</a:t>
                      </a:r>
                    </a:p>
                  </a:txBody>
                  <a:tcPr/>
                </a:tc>
                <a:tc>
                  <a:txBody>
                    <a:bodyPr/>
                    <a:lstStyle/>
                    <a:p>
                      <a:pPr algn="ctr"/>
                      <a:r>
                        <a:rPr lang="en-US" dirty="0"/>
                        <a:t>9</a:t>
                      </a:r>
                    </a:p>
                  </a:txBody>
                  <a:tcPr/>
                </a:tc>
                <a:tc>
                  <a:txBody>
                    <a:bodyPr/>
                    <a:lstStyle/>
                    <a:p>
                      <a:pPr algn="ctr"/>
                      <a:r>
                        <a:rPr lang="en-US" dirty="0"/>
                        <a:t>17</a:t>
                      </a:r>
                    </a:p>
                  </a:txBody>
                  <a:tcPr/>
                </a:tc>
                <a:tc>
                  <a:txBody>
                    <a:bodyPr/>
                    <a:lstStyle/>
                    <a:p>
                      <a:pPr algn="ctr"/>
                      <a:r>
                        <a:rPr lang="en-US" b="1" dirty="0"/>
                        <a:t>68</a:t>
                      </a:r>
                    </a:p>
                  </a:txBody>
                  <a:tcPr/>
                </a:tc>
                <a:extLst>
                  <a:ext uri="{0D108BD9-81ED-4DB2-BD59-A6C34878D82A}">
                    <a16:rowId xmlns:a16="http://schemas.microsoft.com/office/drawing/2014/main" val="79711212"/>
                  </a:ext>
                </a:extLst>
              </a:tr>
              <a:tr h="415599">
                <a:tc>
                  <a:txBody>
                    <a:bodyPr/>
                    <a:lstStyle/>
                    <a:p>
                      <a:r>
                        <a:rPr lang="en-GB" b="1" dirty="0"/>
                        <a:t>*TOTAL</a:t>
                      </a:r>
                      <a:endParaRPr lang="en-US" b="1" dirty="0"/>
                    </a:p>
                  </a:txBody>
                  <a:tcPr/>
                </a:tc>
                <a:tc>
                  <a:txBody>
                    <a:bodyPr/>
                    <a:lstStyle/>
                    <a:p>
                      <a:pPr algn="ctr"/>
                      <a:r>
                        <a:rPr lang="en-GB" b="1" dirty="0"/>
                        <a:t>403</a:t>
                      </a:r>
                      <a:endParaRPr lang="en-US" b="1" dirty="0"/>
                    </a:p>
                  </a:txBody>
                  <a:tcPr/>
                </a:tc>
                <a:tc>
                  <a:txBody>
                    <a:bodyPr/>
                    <a:lstStyle/>
                    <a:p>
                      <a:pPr algn="ctr"/>
                      <a:r>
                        <a:rPr lang="en-GB" b="1" dirty="0"/>
                        <a:t>161</a:t>
                      </a:r>
                      <a:endParaRPr lang="en-US" b="1" dirty="0"/>
                    </a:p>
                  </a:txBody>
                  <a:tcPr/>
                </a:tc>
                <a:tc>
                  <a:txBody>
                    <a:bodyPr/>
                    <a:lstStyle/>
                    <a:p>
                      <a:pPr algn="ctr"/>
                      <a:r>
                        <a:rPr lang="en-GB" b="1" dirty="0"/>
                        <a:t>216</a:t>
                      </a:r>
                      <a:endParaRPr lang="en-US" b="1" dirty="0"/>
                    </a:p>
                  </a:txBody>
                  <a:tcPr/>
                </a:tc>
                <a:tc>
                  <a:txBody>
                    <a:bodyPr/>
                    <a:lstStyle/>
                    <a:p>
                      <a:pPr algn="ctr"/>
                      <a:r>
                        <a:rPr lang="en-GB" b="1" dirty="0"/>
                        <a:t>85</a:t>
                      </a:r>
                      <a:endParaRPr lang="en-US" b="1" dirty="0"/>
                    </a:p>
                  </a:txBody>
                  <a:tcPr/>
                </a:tc>
                <a:tc>
                  <a:txBody>
                    <a:bodyPr/>
                    <a:lstStyle/>
                    <a:p>
                      <a:pPr algn="ctr"/>
                      <a:r>
                        <a:rPr lang="en-GB" b="1" dirty="0"/>
                        <a:t>731</a:t>
                      </a:r>
                      <a:endParaRPr lang="en-US" b="1" dirty="0"/>
                    </a:p>
                  </a:txBody>
                  <a:tcPr/>
                </a:tc>
                <a:tc>
                  <a:txBody>
                    <a:bodyPr/>
                    <a:lstStyle/>
                    <a:p>
                      <a:pPr algn="ctr"/>
                      <a:r>
                        <a:rPr lang="en-GB" b="1" dirty="0"/>
                        <a:t>1,596</a:t>
                      </a:r>
                      <a:endParaRPr lang="en-US" b="1" dirty="0"/>
                    </a:p>
                  </a:txBody>
                  <a:tcPr/>
                </a:tc>
                <a:extLst>
                  <a:ext uri="{0D108BD9-81ED-4DB2-BD59-A6C34878D82A}">
                    <a16:rowId xmlns:a16="http://schemas.microsoft.com/office/drawing/2014/main" val="1631363897"/>
                  </a:ext>
                </a:extLst>
              </a:tr>
            </a:tbl>
          </a:graphicData>
        </a:graphic>
      </p:graphicFrame>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822202" y="131756"/>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6ECDD74F-9CAD-42DA-6797-F57732779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6162033"/>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E1963-D752-FBAB-F203-49A62BB20502}"/>
              </a:ext>
            </a:extLst>
          </p:cNvPr>
          <p:cNvSpPr txBox="1"/>
          <p:nvPr/>
        </p:nvSpPr>
        <p:spPr>
          <a:xfrm>
            <a:off x="4267200" y="6221048"/>
            <a:ext cx="5181600" cy="369332"/>
          </a:xfrm>
          <a:prstGeom prst="rect">
            <a:avLst/>
          </a:prstGeom>
          <a:noFill/>
        </p:spPr>
        <p:txBody>
          <a:bodyPr wrap="square" rtlCol="0">
            <a:spAutoFit/>
          </a:bodyPr>
          <a:lstStyle/>
          <a:p>
            <a:r>
              <a:rPr lang="en-GB" dirty="0"/>
              <a:t>*</a:t>
            </a:r>
            <a:r>
              <a:rPr lang="en-GB" i="1" dirty="0"/>
              <a:t>Total since beginning of collections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81200" y="838201"/>
            <a:ext cx="99822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132522" y="730803"/>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3887" y="2294019"/>
            <a:ext cx="1095375" cy="1209675"/>
          </a:xfrm>
          <a:prstGeom prst="rect">
            <a:avLst/>
          </a:prstGeom>
          <a:noFill/>
          <a:ln w="9525">
            <a:noFill/>
            <a:miter lim="800000"/>
            <a:headEnd/>
            <a:tailEnd/>
          </a:ln>
        </p:spPr>
      </p:pic>
      <p:sp>
        <p:nvSpPr>
          <p:cNvPr id="9" name="Content Placeholder 4"/>
          <p:cNvSpPr txBox="1">
            <a:spLocks/>
          </p:cNvSpPr>
          <p:nvPr/>
        </p:nvSpPr>
        <p:spPr>
          <a:xfrm>
            <a:off x="1917011" y="2241510"/>
            <a:ext cx="10278302" cy="1685926"/>
          </a:xfrm>
          <a:prstGeom prst="rect">
            <a:avLst/>
          </a:prstGeom>
        </p:spPr>
        <p:txBody>
          <a:bodyPr vert="horz" lIns="91440" tIns="45720" rIns="91440" bIns="45720" rtlCol="0">
            <a:noAutofit/>
          </a:bodyPr>
          <a:lstStyle/>
          <a:p>
            <a:pPr fontAlgn="auto">
              <a:spcBef>
                <a:spcPts val="1200"/>
              </a:spcBef>
              <a:spcAft>
                <a:spcPts val="0"/>
              </a:spcAft>
              <a:defRPr/>
            </a:pPr>
            <a:r>
              <a:rPr lang="en-US" dirty="0">
                <a:solidFill>
                  <a:srgbClr val="00B0F0"/>
                </a:solidFill>
              </a:rPr>
              <a:t>Plastic bottles are shredded in Dar es Salaam into flakes and then a portion are made into fiber in Tanzania. Others are exported to Europe or South Africa. These are then used to make new plastic bottles, plastic chairs, berry containers or even shirts or jackets.</a:t>
            </a:r>
          </a:p>
          <a:p>
            <a:pPr fontAlgn="auto">
              <a:spcBef>
                <a:spcPts val="1200"/>
              </a:spcBef>
              <a:spcAft>
                <a:spcPts val="0"/>
              </a:spcAft>
              <a:defRPr/>
            </a:pPr>
            <a:r>
              <a:rPr lang="en-US" dirty="0">
                <a:solidFill>
                  <a:srgbClr val="00B0F0"/>
                </a:solidFill>
              </a:rPr>
              <a:t>1 recycled plastic bottle saves enough energy to power a 60-watt light bulb for three hours.</a:t>
            </a:r>
          </a:p>
          <a:p>
            <a:pPr eaLnBrk="1" fontAlgn="auto" hangingPunct="1">
              <a:spcBef>
                <a:spcPct val="20000"/>
              </a:spcBef>
              <a:spcAft>
                <a:spcPts val="0"/>
              </a:spcAft>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p:txBody>
      </p:sp>
      <p:sp>
        <p:nvSpPr>
          <p:cNvPr id="2" name="Rectangle 1"/>
          <p:cNvSpPr/>
          <p:nvPr/>
        </p:nvSpPr>
        <p:spPr>
          <a:xfrm>
            <a:off x="1888849" y="4009072"/>
            <a:ext cx="10334625" cy="1200329"/>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804987" y="5579455"/>
            <a:ext cx="10334625" cy="923330"/>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754963" y="5341563"/>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17" y="4009072"/>
            <a:ext cx="673537" cy="105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325562"/>
          </a:xfrm>
        </p:spPr>
        <p:txBody>
          <a:bodyPr/>
          <a:lstStyle/>
          <a:p>
            <a:pPr>
              <a:defRPr sz="1800">
                <a:solidFill>
                  <a:srgbClr val="000000"/>
                </a:solidFill>
              </a:defRPr>
            </a:pPr>
            <a:r>
              <a:rPr lang="en-US" sz="4000" dirty="0">
                <a:latin typeface="Arial"/>
                <a:ea typeface="Arial"/>
                <a:cs typeface="Arial"/>
              </a:rPr>
              <a:t>Where does it go</a:t>
            </a:r>
          </a:p>
        </p:txBody>
      </p:sp>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800100" y="1025630"/>
            <a:ext cx="1524000" cy="1447800"/>
          </a:xfrm>
          <a:prstGeom prst="rect">
            <a:avLst/>
          </a:prstGeom>
          <a:noFill/>
          <a:ln w="3175">
            <a:solidFill>
              <a:schemeClr val="tx1"/>
            </a:solidFill>
            <a:miter lim="800000"/>
            <a:headEnd/>
            <a:tailEnd/>
          </a:ln>
        </p:spPr>
      </p:pic>
      <p:sp>
        <p:nvSpPr>
          <p:cNvPr id="6" name="TextBox 5"/>
          <p:cNvSpPr txBox="1"/>
          <p:nvPr/>
        </p:nvSpPr>
        <p:spPr>
          <a:xfrm>
            <a:off x="2857500" y="1597802"/>
            <a:ext cx="195470" cy="6709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7" name="Picture 6" descr="http://www.recycle-direct.com/images/cardboard.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925576" y="2884385"/>
            <a:ext cx="2431969" cy="1888177"/>
          </a:xfrm>
          <a:prstGeom prst="rect">
            <a:avLst/>
          </a:prstGeom>
          <a:noFill/>
          <a:ln w="3175">
            <a:solidFill>
              <a:schemeClr val="tx1"/>
            </a:solidFill>
            <a:miter lim="800000"/>
            <a:headEnd/>
            <a:tailEnd/>
          </a:ln>
        </p:spPr>
      </p:pic>
      <p:sp>
        <p:nvSpPr>
          <p:cNvPr id="8" name="TextBox 7"/>
          <p:cNvSpPr txBox="1"/>
          <p:nvPr/>
        </p:nvSpPr>
        <p:spPr>
          <a:xfrm>
            <a:off x="3668284" y="3374026"/>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9" name="Picture 8" descr="http://www.deq.mt.gov/Recycle/images/Bottle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1352" y="1264006"/>
            <a:ext cx="1582048" cy="1308538"/>
          </a:xfrm>
          <a:prstGeom prst="rect">
            <a:avLst/>
          </a:prstGeom>
          <a:noFill/>
          <a:ln w="3175">
            <a:solidFill>
              <a:schemeClr val="tx1"/>
            </a:solidFill>
            <a:miter lim="800000"/>
            <a:headEnd/>
            <a:tailEnd/>
          </a:ln>
        </p:spPr>
      </p:pic>
      <p:pic>
        <p:nvPicPr>
          <p:cNvPr id="10" name="Picture 9" descr="http://www.deq.mt.gov/Recycle/images/Bottle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6800" y="1264006"/>
            <a:ext cx="1582048" cy="1308538"/>
          </a:xfrm>
          <a:prstGeom prst="rect">
            <a:avLst/>
          </a:prstGeom>
          <a:noFill/>
          <a:ln w="3175">
            <a:solidFill>
              <a:schemeClr val="tx1"/>
            </a:solidFill>
            <a:miter lim="800000"/>
            <a:headEnd/>
            <a:tailEnd/>
          </a:ln>
        </p:spPr>
      </p:pic>
      <p:sp>
        <p:nvSpPr>
          <p:cNvPr id="11" name="TextBox 10"/>
          <p:cNvSpPr txBox="1"/>
          <p:nvPr/>
        </p:nvSpPr>
        <p:spPr>
          <a:xfrm>
            <a:off x="8229600" y="1492607"/>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sp>
        <p:nvSpPr>
          <p:cNvPr id="62466" name="AutoShape 2" descr="data:image/jpeg;base64,/9j/4AAQSkZJRgABAQAAAQABAAD/2wCEAAkGBxQSEhUUEhQUFRUUFxQUFxYUFBQUFBQUFxUWFxcUFRQYHCggGBolHBUVITEhJSkrLi4uFx8zODMsNygtLisBCgoKDg0OFA8PFCwcFBwsLCwsLCwsLCssLCwsLCssKywsLDcsLDcsLCwrLCwsNyssNyw3LDc3KywsLCwsNzcsN//AABEIAOEA4QMBIgACEQEDEQH/xAAbAAABBQEBAAAAAAAAAAAAAAAAAQIDBAUGB//EAEAQAAIBAgMFBQYEBAQGAwAAAAABAgMRBCExBRJBUXEGE2GBkSIyocHR8EJScrEjYrLhgqLC8QczNGOSoxQVJP/EABcBAQEBAQAAAAAAAAAAAAAAAAABAgP/xAAcEQEBAQEBAAMBAAAAAAAAAAAAARECEjFhgSH/2gAMAwEAAhEDEQA/APcQAAAAAAAAAAAAAAAAAAAAAAAAAAAAAAAAAAAAAAAAAAAAAAAAAAAAAAAAAjqVlHXXkV5YhvTL9y4LglyjJt8X6iOIxNaAFNQshVDwGKtgV90ckMEwEKQowSgReYtxgkAi3mCkxglAh339oFUfgMEwEXeDJV7chgsAU3tGC1lH1I//ALil+ZfEg0AK+GxkKnuST8OPoWAAAAAAAAAAAAr4rEbuS1/Ydia+6vF5IzppvzLIFoRbe8/Um16DY8FwHxRpEiQ6CGj0QKOGxHEBYViIUBRAABbCBcAASwMS4BYLC3MfbG0d28I66N/IWrhdp7TUcoZvnyMKtiZS1Yxy82MaMW6pkn4jJEkkRyII1Uad02muKdn5HR7D7Q3ap1nm8oz5vlL6nNyRDIaPUAMPsrtJ1aW7J3nTsr8XF+6/l5G4bQAAAAknYUobXxG7C3GWXlxAqVq+897yXQfvW6sqUM3yJlUvJ+BpFpMkiyrKRMpZBU0WSJlaNTJkm+QTJjrkClpkxyln0JolAY5C7wDwGJhcaHAMTC4DwI97QSc0BXx+M3Iu2vA5ic73b4lvatdylbgigYtUqEYorAiaI5kpHICGRDInqEMwLfZ3E91iYPhL+G+krW+KiehnlVTmtT07A4jvKcJ/min6rM1ETgAFAcvtvFb1VrhH2fPidNUlZNvgm/Q4CddyblxbcvV3+ZYNmhJbqyfHW91mySlIoU6t0s3frf5E0aoRdUibfKHeE0p6W05qxFW4z0z6eJJvrR2d+BVhLxv5IWFTPRPj420ZBejIKctSFSyG05gW94WLK/eC79ncCVyz+g6TIKjd8rLroOnMB6f3cTf1Iac79Vl5C74EiZBiau7Fv0CpUss+JQ2tVyUSUZc559RjBAkRoriIxyY0IayJksiOQEUiCZPMhmBBM7jsdX3sMl+SUofG6+EkcRM6rsJP2aseUoy9Vb/SiwdSAAaRS2zU3aFR6ey165fM4CFTNZXtl0O07VTthp+Lgv8AMn8jgHVzRUbFOq9Lq2v9upNCom9cnyV2nn6mbGoT0qt+Fs/JhV6c81rdenoWZVL9TOqy0Joz0INGnJbzV9V46+IOS48dbFN1XvXXmOnU1INGNXJMbCoVoVna7tfW64rgNU82QaPeZIdvZNeZQhV8R/8A8hJx8cvBgW51U456LW3IklPQz4VbSas3+z6PoSTq5Ws88rpZLlvPgBJUqO+XPP6ffIdv/EpqtvOzju5ZSekvHIWc1rx5+HQB1as3JJLO+j9nzvbQq7RqXk/Adh5N1G2/dWRWqzu2yVYjAVgiKQQWRzPbXbfcU+7g7VKnFfhjxfV6C3DNG2O1lOk9ymu8lezd/YT5X4lHDdqpOXtxju/y5PyOKhMmp1LdP2Ofqt5HqlKspxUou6eaYyZgdjcZeMqfL2l0evxN+Z0l2MWYhkdF2G/5lX9Mfg39TnpG/wBiH/GqfoX9RqI7MAA0jn+27thX+uHzOAjPI73t5/0kvCdP+qx55SmBfpzzJqNW0tbLjyfUoRlZkyqWaYGhOp9/MdCp9eWZVnL6ZO68gpPP5EGjGtrd29B3eGfGed+OhLvkF6nVVtXnm1y4ZeA/vOVm/TpdlGlUyt1zt99SVVMrAWlVzu+jXD+5NGra6WXgtDOTbViWFbRrWy87AXKsndZ9PB8ydTyztdZPrz6GbWqfVdOQsK1ldNtLJ6Xa8fFAWFUyYm/98SGpPK64kFWrZPQCzgaj9t58sxhHgW+7zurt8b8CQzVhRBRAoaPH+0mN7/E1J8L7sf0xyR6vtKvuUqk/ywk/NJ2PGVAz01yWBNFjVElpowrX7J1tzExXCalF+jfyO9kee7Bh/wDopP8AmR6FM3yzUUjf7EL+LU/Qv6jAkdF2Gp+3Vl4QXxkzcZrrwADaMHtzG+Cq+Dpv/wBkTzCDPXe0FHfw1aPOEvVK6/Y8hsSi03xJLkEXkSJkVYU7pc/vNEkals/WxWix8X96ZEFmMiWEsn92Kql9ofB+XTmBZoy15dRykVlKzzyHOQRaUvr15jVU4f7Z/IhjL11XUXvALU56WyI+9Sys87u/C5D3mX+/zGzm7dba6ZAXe89iK5fdivXnkNlUyXRENZ5AaeCf8NX1zJivgX7ESwiNAABgZXaiVsLV8Y29WkeYd0em9q1fC1P8P9SPPXTzOffy3z8Kvdj4R/cnUPoSwo3Iq5sCletT8Jfsmzt5nK9l6D727/Cm/N5L9zqpG+WKiZ1nYen/AA6suc0vSKf+o5NnZdi4WoN/mqSfwjH/AEnSM1vgAGkNqQumno016njOJo7lScX+GUovqm18j2g8w7a4Lu8VJrSolNdXlL4r4koxYPIkgMisiRGVPtmKtQeaXgCQEqFQyI6QD5jrjBYuxA+MhzepGwbKHKQSkNB/fC/mA7eyRHWlkLGWXmNlowNTATvGPQtmbsiXs+dvmaJFKwAAKm1aO/RqR5xfqs/keb2yPUmed7RwndVJQ4J5fpea+BjuNcqUKZYo0vqJCnmamzsI5ySRmLWvsLC7sZTazlZLov7tl+RJGO6klwyI5s6z+MI2jvOzNLdw1PxTl/5Nv5nBT8NXp14HpmGpbkIx/KlH0VjUSpQADSA5rt1s7vKKqJe1Sbf+B23v2T8jpRs4pppq6aaa4NPgB45CJIkaO3dlvD1XH8Lzg+ceXVaFFIwohEIofFC2Ipth1hyQtiBqQD9wN0BFn9/ILfeYtvvkK11KG3EaHNAwGLURjmhJoIs7Hl7y6M1TG2W7TtzT+psIKEKIAAzM2vsqNZJ6TWj4Ncn4GkxBmjlqWwaieaSXO6+WZu4PBRpLLV6v74FtkbYkkXTJEMiaZBMIt7Dw/eYimuCe8+kc/wB7HoRyvYvC+/Vf6F8HL5HVG4lAABUAAAGdtvZUcTT3JZNZxlxjL6eB5tjcNOjN06qtJZ+DXOL4o9aM3bex4YqG5O6azjJe9F+HNc0SweaRmPUiTa/ZzFYdt7jqw/PTzy/mhqvijFhtNXs8muDya8jFabSY+JnU8auZYhiEwLSQpFGoPUyKdkIgUhwDN0GhyYXII2gsSXAqIqT3Zp8mmbMXkZUo8jQwkrx6ATAIBQMahRrKBjGKxrAjkyOXhq8l1fAfI1+y+A7yp3kl7NPTxnw9NfQDptk4PuaUIcUs/GTzb9WXAA2yAAAAAKuJdS94yhFfzRb+KaAtEdevGC3pyjFLjJpL1Zzm0MfXV7VYLxhDP/MmcZtPByrO9Sq5P+dyy+SJo6vbP/EbBYe/turJXypLez/VoeZ9qf8AiSsTdQwNC3CdZd5U8rJbvqyfEdlHLNJS6O/wM2v2Va4NeTM21XHS2vXUm4yt4LReCLmH7W1o+9BPo2jUr9nJLgUauwpr8Jlpo4TtvD8cZR8rr4G3gu0tGp7tSPS6v6HDVtlNaoqz2d4E0esUtoRejXqWYYpPieQU4VIe7Oa6N/sy7R23iYfi3v1Jfuho9V724OZw2ye0VepLcWHnUl/21drxd7JLqzs8Hg8RL3qTh+pxXDwbAl3xu+y9hdly1qZeCd366Fylh4wTtfPnmXBlUZTeiy5vJFvA1bOzXgWZxIK1P8S1WvQYi6xrEpz3lcW5QjGsViFDWNY5hTpSnJRgrt8F96ECYbDyqzUILN+iXFvwO8wGEjShGEdEteLfFvxZW2NstUI85v3pfJeBom5EoAAKgAAABk6aeqHgBRrbLhIz6/Z2L0ZvATByVXs21mvgVamy6keMvW6O3EcSeV1wtTDX96muqdipPZ9G2dOXqegTw0XwRXqbLg+BMprgq2Aw0taS+KZVexcDxpvl70vU7qtsCL0ZRq9myWVdjgavZHBu+7XnHldRfyRo4DsxgYWfs1JJJXk/ZuuO5e1zoavZp8vgUq/Zt8vgT8VcdePNW8NCPvlzRkVez8lpddLop1dl1VpKfq3+436HROuiJ1VwOWq4LELSc0V5U8UvxvzRPRjru9TG79uhxzrYtcf8oRx+LXCL/wAL+o9GOrdTu3fWD1/l/sW4zTV07o5CjtPE8aN+jkvhYt4OhiZTUo0pQ5qFRqL8XBx3W/ISrjo2xLlnAbHrT96662v52RvYLYMY2cvafjp6GprLBwWzalZ+yrR4yeUV9fI6vZmzIUY2jnJ6yer+i8C5GNlZDjcmJoAAKgAAAAAAAAAAAAAAAAAAAAAAABrguQ4AIpUIvgRTwEHwLQDBnT2RTfAhlsKnyRrgTIaxX2fp8kC7PU+SNoB5i6zKWxaa4IuUsJGOiROAyIRIUAKAAAAAAAAAAAAAAAAAAAAAAAAAAAAAAAAAAAAAAAAAAAAAAAAAAAAAAAAAAAAAA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xQSEhUUEhQUFRUUFxQUFxYUFBQUFBQUFxUWFxcUFRQYHCggGBolHBUVITEhJSkrLi4uFx8zODMsNygtLisBCgoKDg0OFA8PFCwcFBwsLCwsLCwsLCssLCwsLCssKywsLDcsLDcsLCwrLCwsNyssNyw3LDc3KywsLCwsNzcsN//AABEIAOEA4QMBIgACEQEDEQH/xAAbAAABBQEBAAAAAAAAAAAAAAAAAQIDBAUGB//EAEAQAAIBAgMFBQYEBAQGAwAAAAABAgMRBCExBRJBUXEGE2GBkSIyocHR8EJScrEjYrLhgqLC8QczNGOSoxQVJP/EABcBAQEBAQAAAAAAAAAAAAAAAAABAgP/xAAcEQEBAQEBAAMBAAAAAAAAAAAAARECEjFhgSH/2gAMAwEAAhEDEQA/APcQAAAAAAAAAAAAAAAAAAAAAAAAAAAAAAAAAAAAAAAAAAAAAAAAAAAAAAAAAjqVlHXXkV5YhvTL9y4LglyjJt8X6iOIxNaAFNQshVDwGKtgV90ckMEwEKQowSgReYtxgkAi3mCkxglAh339oFUfgMEwEXeDJV7chgsAU3tGC1lH1I//ALil+ZfEg0AK+GxkKnuST8OPoWAAAAAAAAAAAAr4rEbuS1/Ydia+6vF5IzppvzLIFoRbe8/Um16DY8FwHxRpEiQ6CGj0QKOGxHEBYViIUBRAABbCBcAASwMS4BYLC3MfbG0d28I66N/IWrhdp7TUcoZvnyMKtiZS1Yxy82MaMW6pkn4jJEkkRyII1Uad02muKdn5HR7D7Q3ap1nm8oz5vlL6nNyRDIaPUAMPsrtJ1aW7J3nTsr8XF+6/l5G4bQAAAAknYUobXxG7C3GWXlxAqVq+897yXQfvW6sqUM3yJlUvJ+BpFpMkiyrKRMpZBU0WSJlaNTJkm+QTJjrkClpkxyln0JolAY5C7wDwGJhcaHAMTC4DwI97QSc0BXx+M3Iu2vA5ic73b4lvatdylbgigYtUqEYorAiaI5kpHICGRDInqEMwLfZ3E91iYPhL+G+krW+KiehnlVTmtT07A4jvKcJ/min6rM1ETgAFAcvtvFb1VrhH2fPidNUlZNvgm/Q4CddyblxbcvV3+ZYNmhJbqyfHW91mySlIoU6t0s3frf5E0aoRdUibfKHeE0p6W05qxFW4z0z6eJJvrR2d+BVhLxv5IWFTPRPj420ZBejIKctSFSyG05gW94WLK/eC79ncCVyz+g6TIKjd8rLroOnMB6f3cTf1Iac79Vl5C74EiZBiau7Fv0CpUss+JQ2tVyUSUZc559RjBAkRoriIxyY0IayJksiOQEUiCZPMhmBBM7jsdX3sMl+SUofG6+EkcRM6rsJP2aseUoy9Vb/SiwdSAAaRS2zU3aFR6ey165fM4CFTNZXtl0O07VTthp+Lgv8AMn8jgHVzRUbFOq9Lq2v9upNCom9cnyV2nn6mbGoT0qt+Fs/JhV6c81rdenoWZVL9TOqy0Joz0INGnJbzV9V46+IOS48dbFN1XvXXmOnU1INGNXJMbCoVoVna7tfW64rgNU82QaPeZIdvZNeZQhV8R/8A8hJx8cvBgW51U456LW3IklPQz4VbSas3+z6PoSTq5Ws88rpZLlvPgBJUqO+XPP6ffIdv/EpqtvOzju5ZSekvHIWc1rx5+HQB1as3JJLO+j9nzvbQq7RqXk/Adh5N1G2/dWRWqzu2yVYjAVgiKQQWRzPbXbfcU+7g7VKnFfhjxfV6C3DNG2O1lOk9ymu8lezd/YT5X4lHDdqpOXtxju/y5PyOKhMmp1LdP2Ofqt5HqlKspxUou6eaYyZgdjcZeMqfL2l0evxN+Z0l2MWYhkdF2G/5lX9Mfg39TnpG/wBiH/GqfoX9RqI7MAA0jn+27thX+uHzOAjPI73t5/0kvCdP+qx55SmBfpzzJqNW0tbLjyfUoRlZkyqWaYGhOp9/MdCp9eWZVnL6ZO68gpPP5EGjGtrd29B3eGfGed+OhLvkF6nVVtXnm1y4ZeA/vOVm/TpdlGlUyt1zt99SVVMrAWlVzu+jXD+5NGra6WXgtDOTbViWFbRrWy87AXKsndZ9PB8ydTyztdZPrz6GbWqfVdOQsK1ldNtLJ6Xa8fFAWFUyYm/98SGpPK64kFWrZPQCzgaj9t58sxhHgW+7zurt8b8CQzVhRBRAoaPH+0mN7/E1J8L7sf0xyR6vtKvuUqk/ywk/NJ2PGVAz01yWBNFjVElpowrX7J1tzExXCalF+jfyO9kee7Bh/wDopP8AmR6FM3yzUUjf7EL+LU/Qv6jAkdF2Gp+3Vl4QXxkzcZrrwADaMHtzG+Cq+Dpv/wBkTzCDPXe0FHfw1aPOEvVK6/Y8hsSi03xJLkEXkSJkVYU7pc/vNEkals/WxWix8X96ZEFmMiWEsn92Kql9ofB+XTmBZoy15dRykVlKzzyHOQRaUvr15jVU4f7Z/IhjL11XUXvALU56WyI+9Sys87u/C5D3mX+/zGzm7dba6ZAXe89iK5fdivXnkNlUyXRENZ5AaeCf8NX1zJivgX7ESwiNAABgZXaiVsLV8Y29WkeYd0em9q1fC1P8P9SPPXTzOffy3z8Kvdj4R/cnUPoSwo3Iq5sCletT8Jfsmzt5nK9l6D727/Cm/N5L9zqpG+WKiZ1nYen/AA6suc0vSKf+o5NnZdi4WoN/mqSfwjH/AEnSM1vgAGkNqQumno016njOJo7lScX+GUovqm18j2g8w7a4Lu8VJrSolNdXlL4r4koxYPIkgMisiRGVPtmKtQeaXgCQEqFQyI6QD5jrjBYuxA+MhzepGwbKHKQSkNB/fC/mA7eyRHWlkLGWXmNlowNTATvGPQtmbsiXs+dvmaJFKwAAKm1aO/RqR5xfqs/keb2yPUmed7RwndVJQ4J5fpea+BjuNcqUKZYo0vqJCnmamzsI5ySRmLWvsLC7sZTazlZLov7tl+RJGO6klwyI5s6z+MI2jvOzNLdw1PxTl/5Nv5nBT8NXp14HpmGpbkIx/KlH0VjUSpQADSA5rt1s7vKKqJe1Sbf+B23v2T8jpRs4pppq6aaa4NPgB45CJIkaO3dlvD1XH8Lzg+ceXVaFFIwohEIofFC2Ipth1hyQtiBqQD9wN0BFn9/ILfeYtvvkK11KG3EaHNAwGLURjmhJoIs7Hl7y6M1TG2W7TtzT+psIKEKIAAzM2vsqNZJ6TWj4Ncn4GkxBmjlqWwaieaSXO6+WZu4PBRpLLV6v74FtkbYkkXTJEMiaZBMIt7Dw/eYimuCe8+kc/wB7HoRyvYvC+/Vf6F8HL5HVG4lAABUAAAGdtvZUcTT3JZNZxlxjL6eB5tjcNOjN06qtJZ+DXOL4o9aM3bex4YqG5O6azjJe9F+HNc0SweaRmPUiTa/ZzFYdt7jqw/PTzy/mhqvijFhtNXs8muDya8jFabSY+JnU8auZYhiEwLSQpFGoPUyKdkIgUhwDN0GhyYXII2gsSXAqIqT3Zp8mmbMXkZUo8jQwkrx6ATAIBQMahRrKBjGKxrAjkyOXhq8l1fAfI1+y+A7yp3kl7NPTxnw9NfQDptk4PuaUIcUs/GTzb9WXAA2yAAAAAKuJdS94yhFfzRb+KaAtEdevGC3pyjFLjJpL1Zzm0MfXV7VYLxhDP/MmcZtPByrO9Sq5P+dyy+SJo6vbP/EbBYe/turJXypLez/VoeZ9qf8AiSsTdQwNC3CdZd5U8rJbvqyfEdlHLNJS6O/wM2v2Va4NeTM21XHS2vXUm4yt4LReCLmH7W1o+9BPo2jUr9nJLgUauwpr8Jlpo4TtvD8cZR8rr4G3gu0tGp7tSPS6v6HDVtlNaoqz2d4E0esUtoRejXqWYYpPieQU4VIe7Oa6N/sy7R23iYfi3v1Jfuho9V724OZw2ye0VepLcWHnUl/21drxd7JLqzs8Hg8RL3qTh+pxXDwbAl3xu+y9hdly1qZeCd366Fylh4wTtfPnmXBlUZTeiy5vJFvA1bOzXgWZxIK1P8S1WvQYi6xrEpz3lcW5QjGsViFDWNY5hTpSnJRgrt8F96ECYbDyqzUILN+iXFvwO8wGEjShGEdEteLfFvxZW2NstUI85v3pfJeBom5EoAAKgAAABk6aeqHgBRrbLhIz6/Z2L0ZvATByVXs21mvgVamy6keMvW6O3EcSeV1wtTDX96muqdipPZ9G2dOXqegTw0XwRXqbLg+BMprgq2Aw0taS+KZVexcDxpvl70vU7qtsCL0ZRq9myWVdjgavZHBu+7XnHldRfyRo4DsxgYWfs1JJJXk/ZuuO5e1zoavZp8vgUq/Zt8vgT8VcdePNW8NCPvlzRkVez8lpddLop1dl1VpKfq3+436HROuiJ1VwOWq4LELSc0V5U8UvxvzRPRjru9TG79uhxzrYtcf8oRx+LXCL/wAL+o9GOrdTu3fWD1/l/sW4zTV07o5CjtPE8aN+jkvhYt4OhiZTUo0pQ5qFRqL8XBx3W/ISrjo2xLlnAbHrT96662v52RvYLYMY2cvafjp6GprLBwWzalZ+yrR4yeUV9fI6vZmzIUY2jnJ6yer+i8C5GNlZDjcmJoAAKgAAAAAAAAAAAAAAAAAAAAAAABrguQ4AIpUIvgRTwEHwLQDBnT2RTfAhlsKnyRrgTIaxX2fp8kC7PU+SNoB5i6zKWxaa4IuUsJGOiROAyIRIUAKAAAAAAAAAAAAAAAAAAAAAAAAAAAAAAAAAAAAAAAAAAAAAAAAAAAAAAAAAAAAAA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8235538" y="3182145"/>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16" name="Picture 15" descr="http://www.wasteplan.co.tz/sites/default/files/PET%20image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85922" y="4997153"/>
            <a:ext cx="1311275" cy="1676400"/>
          </a:xfrm>
          <a:prstGeom prst="rect">
            <a:avLst/>
          </a:prstGeom>
          <a:noFill/>
          <a:ln w="3175">
            <a:solidFill>
              <a:schemeClr val="tx1"/>
            </a:solidFill>
            <a:miter lim="800000"/>
            <a:headEnd/>
            <a:tailEnd/>
          </a:ln>
        </p:spPr>
      </p:pic>
      <p:sp>
        <p:nvSpPr>
          <p:cNvPr id="17" name="TextBox 16"/>
          <p:cNvSpPr txBox="1"/>
          <p:nvPr/>
        </p:nvSpPr>
        <p:spPr>
          <a:xfrm>
            <a:off x="3366797" y="5496439"/>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62470" name="Picture 6" descr="http://readynutrition.com/wp-content/uploads/2009/10/Toilet-pap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06248" y="1330430"/>
            <a:ext cx="1143000" cy="1143000"/>
          </a:xfrm>
          <a:prstGeom prst="rect">
            <a:avLst/>
          </a:prstGeom>
          <a:noFill/>
          <a:ln w="3175">
            <a:solidFill>
              <a:schemeClr val="tx1"/>
            </a:solidFill>
          </a:ln>
        </p:spPr>
      </p:pic>
      <p:sp>
        <p:nvSpPr>
          <p:cNvPr id="62472" name="AutoShape 8" descr="data:image/jpeg;base64,/9j/4AAQSkZJRgABAQAAAQABAAD/2wCEAAkGBxQSEhQUEhQUFBQUFBUUFBQUFBQUFBQUFBQXFhQUFBQYHCggGBwlHBQUITEhJSksLi4uFx8zODMsNygtLiwBCgoKDA0NFA8PFTccFBwsLiwsLCwrKywsLCwsLC4sKywsLCwwLDcrNzcsLCw3NzcrLCwsKyssNywsLCwsLCssK//AABEIALgBEwMBEQACEQEDEQH/xAAbAAEBAQEBAQEBAAAAAAAAAAAAAQIGBAMFB//EADwQAQABAQMHCAkDBAMBAAAAAAABAgMFEQQzUmJxkbEGFSExNXJzwRQkNEGBkqGy4RJRYSMlgsIy0fAW/8QAGgEBAQADAQEAAAAAAAAAAAAAAAEDBAUCBv/EAC4RAQAABQEHAwMEAwAAAAAAAAABAgMUMwQVMUFRUmHwQoGRBROhESEysRIicf/aAAwDAQACEQMRAD8A/uIAAAAAAAAAAAAAAAAAAAAAAAAAAAAAAAAAAAAAAPyMty+umuqmmYjD94x921y9RrKklSMsN0G5SoSTSwjF5K70t491E7I/7lhv63Zktqb58+2vvimJ/mmY8y/rdi1ptxfdpq7vyX9bsWtNYvm01d35S/rdi2przxaau78l/W7FtTOebTV3F/W7FtTWL4tNXd+S/rdi2ppzxaau4v63Ytqa88Wmru/Jf1uxbU0m+LTV3F/W7FtTSb5tNXcl/W7FtTOeLTV3F/W7FtTOeLTV3F/W7FtTOebTV3F/W7FtTSb6tNXcbQrdi2pszfdpq7jaFbt8La0znu01dxtCt2+C1ppN92uruNoVu3wWtNOfLXV3G0K3b4LWmnPlrq/KbQrdvgtaZz5a6u42hX7fBa0yb8tdX5TaFft8FrTYqv611flNoV+3wtrTY/8AobbV+U2hX7fBa01q5QW370/L+TaFft8FrTeu5b4tLW1imr9OExPVGE4w2dJqqlWp/jNu/Rhr0JJJf1g6J02mAAAAAAA568M7Vt8ocHWZ5vODpUMcHwxazKs9PX0qPw8pyymi3myj9oqw2wRg9w/eD20VvKNTKIQDYJMgmIAGIGIJMgiKmIMzIIKYgzIAESBUD5Vg+dPR/wC96qmKI/S5O+0U92rhDf8Ap+b2a2qx+7s3bc4AAAAAABzt452vbHCHB1mebzg6VDHB5sWsykVKOKvqvC8ttnTweow/1ZJdzpbCehjeX3REBcQAQDEFAQJFgyCAgrMgAkgkyCQBMgzUD51QDMA/R5Pe00d2rg3vp+b2a+qx+7tHcc0AAAAAABzt452vbHCHB1mebzg6VDHB5ZazKijh7+7Sp8Onze4/we5dzqMm6mKJF6EeQExBYAAgFAmUVJkGcQABUkGZBAZmASASoEBKoBiuAe3k5PrNGyrg3vp+b2a+qxu3dxzQAAAAAAHO3lP9WvbHCHB1mebzg6VDHB5JazKio4e/u0qfCp83uP8ABll3OoyeeiGKKPvEoiiJAqgYoLAESIYisyCCgALIJIMAgMyCAkgzMgxUD38nI9Yo2VcG99Pze0Wvqsbtncc0AAAAAABzl552vbHCHB1mebzg6VDHB5ZazKyo4i/+0qfCp/2e/QyS7nTZNPQxRR6YRFEASQVFagQwBJFZkAEFIAkEBAZkEkGZBJBiQSQe7k97RR/l9st76fm9otfVY3bO45oAAAAAADnLzzte2OEODrM83nB0qGODyS1mVFHD8oe0aPCp41PfoZJdzp8m6oYoo9KISCQCoLALAigzIrAoCgYgkgmIEgyCAkwDIM1AxMA99we0Wf8Al9st3QZof8a+qxu2d1zQAAAAAAHOXnnatscIcHWZ5vODpUMcHklrMrMSo4jlD2lT4VP+z36HuXc6bJp6GKI9MIgACoKIopiDMgzMigLIIBiCSACAAxIIDNQMSD2XD7RZ7Z+2W7oM0GvqccXcO65oAAAAAADnL0ztW2OEOBrM83nB0qGODx1NdlZgHEcoe0afDo82T0Mku502TdTEj0wiNAyDUILAAAICCs4goEggLEATAMyCSDIAPnWDMg9lwz6xZ7Z+2W7oM8GvqccXcO65oAAAAAADnLzztXw4Q4GszzecHSoY4PHU12VmAcPyg7Rp8OjzZI/we5dzpsm6oYoj1QiKCQK1CIohIqTIJiKzIEQDUAkgmANQCSDMwCTAMgkgxIMg9dxe0We2ftluaDPBg1OOLuXecwAAAAAABzd6Z2vbHCHB1mebzg6VDHB45azKzAOH5Qdo0+HR5snoZJdzp8m6mJIvTEoigsAqABIICSKYgCKCYACqoIMyCSDFQMzIMyDEg9txx6xZ7Z+2W5oc8Pdg1OOLuHecwAAAAAABzd6Z2rbHCHA1mebzg6VDHB45a7KyDiOUHaNPh0+bJ6GSXc6bJupiij0QgoKC4ohANAziCCoCgoiCkAoEgzIJIMgzIMYAkg9dyz6xZd6fsqbmhzwYNTji7h3nMAAAAAAAc3eudq+HCHA1meZ0qGODxS1mVFHE8oe0aPDp41MnoZJdzpcn6mKKPRCDQAEIKIoJgCCgICgSCgAkgAzIMglQMSDFQPVcs+sWXen7am3oc8vnBg1OOLunfcwAAAAAABzd6Z2r4cIcDW55nS0+ODx1NaDKyo4nlB2hR4VPGp79D3LudLk/UxxHohBoQAFVEUVAAQAAAFAkEkEAwBJgGcAYqBiQem5vaLLvT9stvRZ5ff8Apg1OOLunfcwAAAAAABzd652r4cIcDW55vODpafHB45azKwo4vlF2hR4VPGp79LJLudJk3VDEj0wCiApiCoGAhIIKAAAoICggAAMyCSDFUAxVAPvc/tFl3vKW3os8vv8A0w6jFF3bvuWAAAAAAA5u9c7V8OEODrc8zpafHB45asGVhRxfKHtCjwqeNb36WSXc6TJupiR6IBqBCYFRBrERQQVJBAWAAUAQFSQTAFBAZkGQYqB97pz9l3vKW3os8vnBh1GOLunfcsAAAAAABzV652r4cIcHW55nS0+ODyS1YMqYKOK5Qx/cKPCp41PfoZJdzo8n6oYkemJEUCZBJFWJQXEAGcQUFgADEQFASQTEDECQZmQYkEqgH2urP2Xe8pbWizy+cGHUY5ndPoHLAAAAAAAc3eudq+HCHB1ueb2/p0tPjg8ktVlFHF3/ANoU+HTxqe/SyS7nQZP1MSPRANQIkgIECrgBIAALAICgCAoDIEAkgkgzIMyD73Xn7PvRwbWjzy+cGHUY5ncvoHLAAAAAAAc1eudq+HCHB1ueb2dLT44PK1WYVHGX9H9wp8OnzevSyS7nQWEdDGj7wDQGIAJKBAKIgq4gAuIAKICoCAYgkgyDEyDIPTdkf1rPvw2dHnlYa+OLuH0LlgAAAAAEg5u9c7V8OEODrc8zpafHB5WqzJXVERjMxEfvM4RvBxuW21Ntlv66OmmKYpx904dcx/HS9cHuH7QdFZR0PCPoDUwIRAAoICqIgIirILgACgAgAMgAYA+cwDIPTdues+/DZ0meRhr45nbvoXLAAAAAAAc1fU1RaVYUV1Y4Yfpjo6o98uPq6FWetGMsv6wb9CpJCSEIxfi285TV/wAaP0RsmqrfMYfRr2tboZvu0up4LW5LWucbT9dU/wA4zu/Ytq/Qv36XN9sluOqicf0VbpLWv0H36fU/RoySvQq3SWlfoefv0+bcZLXoVbpLSv0n36fNfRa9CrdJaV+lPv0+ZGSV6FXyyWdfpPv0+axklehVuks6/SXFPmvodehVulbOv0lxT5nodpoVbpLOv0lxS5r6FaaFW6Syr9JcU+a+hWmhVuLKv0lxT5noNpoVblsa/SlxT5r6DaaFW4sa/SXFLmegWmhVuLGvy/JcUuZzfaaFW4sa/L8lzT5nN9roVFhX5fkuaXNebrXQqWwr8vyXNLmnNtroSWFfl+S5pc1i7bXQksK/L8lzTObLXQn6LYV/IpdUzmu10J+hs+v2+S6pnNdroT9DZ9fsXVMm6bXQn6Gz63Yuqac0Wuj9YNn1uxdU31yO6bWLSiqacIiqJnpjqZ9PoqslSWaO6DHU1Ek0kYQdS6rSAAAAAAAAAQFAAAAAAAAAAAAAAAAAAAAAAAAAAA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6" name="Picture 12" descr="https://encrypted-tbn0.gstatic.com/images?q=tbn:ANd9GcSoCh3_RltEtIAwEUWu7XMuZv5sD_VI46O_Ul1qc0nCUGNmSlhMe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96342" y="3146353"/>
            <a:ext cx="1524000" cy="1102592"/>
          </a:xfrm>
          <a:prstGeom prst="rect">
            <a:avLst/>
          </a:prstGeom>
          <a:noFill/>
          <a:ln w="3175">
            <a:solidFill>
              <a:schemeClr val="tx1"/>
            </a:solidFill>
          </a:ln>
        </p:spPr>
      </p:pic>
      <p:pic>
        <p:nvPicPr>
          <p:cNvPr id="24" name="Picture 23"/>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59139" y="2971358"/>
            <a:ext cx="1585639" cy="1277587"/>
          </a:xfrm>
          <a:prstGeom prst="rect">
            <a:avLst/>
          </a:prstGeom>
          <a:noFill/>
          <a:ln w="3175">
            <a:solidFill>
              <a:schemeClr val="tx1"/>
            </a:solidFill>
            <a:miter lim="800000"/>
            <a:headEnd/>
            <a:tailEnd/>
          </a:ln>
        </p:spPr>
      </p:pic>
      <p:pic>
        <p:nvPicPr>
          <p:cNvPr id="62478" name="Picture 14" descr="https://encrypted-tbn3.gstatic.com/images?q=tbn:ANd9GcRjiNATbyzlhGpUrHYxb2q71I0ZWsnKhNdx7hXGlUkYMXyDFxKvy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008880" y="4921868"/>
            <a:ext cx="1447800" cy="1467277"/>
          </a:xfrm>
          <a:prstGeom prst="rect">
            <a:avLst/>
          </a:prstGeom>
          <a:noFill/>
          <a:ln w="3175">
            <a:solidFill>
              <a:schemeClr val="tx1"/>
            </a:solidFill>
          </a:ln>
        </p:spPr>
      </p:pic>
      <p:pic>
        <p:nvPicPr>
          <p:cNvPr id="21" name="Picture 20" descr="https://encrypted-tbn0.gstatic.com/images?q=tbn:ANd9GcTyU3tKJRI6PuyIY2r4Stuicb7ELl11915iH6eyV--xsRjKo7_dLw"/>
          <p:cNvPicPr/>
          <p:nvPr/>
        </p:nvPicPr>
        <p:blipFill>
          <a:blip r:embed="rId10">
            <a:extLst>
              <a:ext uri="{28A0092B-C50C-407E-A947-70E740481C1C}">
                <a14:useLocalDpi xmlns:a14="http://schemas.microsoft.com/office/drawing/2010/main"/>
              </a:ext>
            </a:extLst>
          </a:blip>
          <a:srcRect/>
          <a:stretch>
            <a:fillRect/>
          </a:stretch>
        </p:blipFill>
        <p:spPr bwMode="auto">
          <a:xfrm>
            <a:off x="8685943" y="2877345"/>
            <a:ext cx="1795463" cy="1430973"/>
          </a:xfrm>
          <a:prstGeom prst="rect">
            <a:avLst/>
          </a:prstGeom>
          <a:noFill/>
          <a:ln w="3175">
            <a:solidFill>
              <a:schemeClr val="tx1"/>
            </a:solidFill>
            <a:miter lim="800000"/>
            <a:headEnd/>
            <a:tailEnd/>
          </a:ln>
        </p:spPr>
      </p:pic>
      <p:pic>
        <p:nvPicPr>
          <p:cNvPr id="3" name="Picture 10">
            <a:extLst>
              <a:ext uri="{FF2B5EF4-FFF2-40B4-BE49-F238E27FC236}">
                <a16:creationId xmlns:a16="http://schemas.microsoft.com/office/drawing/2014/main" id="{4873FE77-61E3-2FD6-BBD5-9CD137C44BA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06078" y="6201040"/>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
            <a:ext cx="8229600" cy="792163"/>
          </a:xfrm>
        </p:spPr>
        <p:txBody>
          <a:bodyPr>
            <a:normAutofit/>
          </a:bodyPr>
          <a:lstStyle/>
          <a:p>
            <a:pPr algn="ctr"/>
            <a:r>
              <a:rPr lang="en-US" sz="3600" dirty="0">
                <a:solidFill>
                  <a:schemeClr val="tx1">
                    <a:lumMod val="50000"/>
                    <a:lumOff val="50000"/>
                  </a:schemeClr>
                </a:solidFill>
              </a:rPr>
              <a:t>Recycling Impact</a:t>
            </a:r>
          </a:p>
        </p:txBody>
      </p:sp>
      <p:sp>
        <p:nvSpPr>
          <p:cNvPr id="5" name="Content Placeholder 4"/>
          <p:cNvSpPr>
            <a:spLocks noGrp="1"/>
          </p:cNvSpPr>
          <p:nvPr>
            <p:ph idx="1"/>
          </p:nvPr>
        </p:nvSpPr>
        <p:spPr>
          <a:xfrm>
            <a:off x="1561322" y="685801"/>
            <a:ext cx="9144000" cy="376755"/>
          </a:xfrm>
        </p:spPr>
        <p:txBody>
          <a:bodyPr>
            <a:noAutofit/>
          </a:bodyPr>
          <a:lstStyle/>
          <a:p>
            <a:pPr marL="0" lvl="1" indent="0" algn="ctr">
              <a:buNone/>
            </a:pPr>
            <a:r>
              <a:rPr lang="en-US" sz="1800" dirty="0"/>
              <a:t>Since becoming a Recycler in May 2022 Braeburn has recycled </a:t>
            </a:r>
            <a:r>
              <a:rPr lang="en-US" sz="1800" b="1" dirty="0">
                <a:latin typeface="Calibri" panose="020F0502020204030204" pitchFamily="34" charset="0"/>
              </a:rPr>
              <a:t>1,596 </a:t>
            </a:r>
            <a:r>
              <a:rPr lang="en-US" sz="1800" dirty="0"/>
              <a:t>kgs of waste!</a:t>
            </a:r>
          </a:p>
        </p:txBody>
      </p:sp>
      <p:pic>
        <p:nvPicPr>
          <p:cNvPr id="8" name="Picture 2"/>
          <p:cNvPicPr>
            <a:picLocks noChangeAspect="1" noChangeArrowheads="1"/>
          </p:cNvPicPr>
          <p:nvPr/>
        </p:nvPicPr>
        <p:blipFill rotWithShape="1">
          <a:blip r:embed="rId3" cstate="print"/>
          <a:srcRect b="11508"/>
          <a:stretch/>
        </p:blipFill>
        <p:spPr bwMode="auto">
          <a:xfrm>
            <a:off x="1217889" y="1051172"/>
            <a:ext cx="927099" cy="906013"/>
          </a:xfrm>
          <a:prstGeom prst="rect">
            <a:avLst/>
          </a:prstGeom>
          <a:noFill/>
          <a:ln w="9525">
            <a:noFill/>
            <a:miter lim="800000"/>
            <a:headEnd/>
            <a:tailEnd/>
          </a:ln>
        </p:spPr>
      </p:pic>
      <p:sp>
        <p:nvSpPr>
          <p:cNvPr id="9" name="Content Placeholder 4"/>
          <p:cNvSpPr txBox="1">
            <a:spLocks/>
          </p:cNvSpPr>
          <p:nvPr/>
        </p:nvSpPr>
        <p:spPr>
          <a:xfrm>
            <a:off x="2365127" y="1257479"/>
            <a:ext cx="7845673" cy="428152"/>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the equivalent of </a:t>
            </a:r>
            <a:r>
              <a:rPr lang="en-US" u="sng" dirty="0">
                <a:solidFill>
                  <a:srgbClr val="00B0F0"/>
                </a:solidFill>
              </a:rPr>
              <a:t>7,448 </a:t>
            </a:r>
            <a:r>
              <a:rPr lang="en-US" dirty="0">
                <a:solidFill>
                  <a:srgbClr val="00B0F0"/>
                </a:solidFill>
              </a:rPr>
              <a:t>one-liter plastic bottles</a:t>
            </a:r>
          </a:p>
        </p:txBody>
      </p:sp>
      <p:sp>
        <p:nvSpPr>
          <p:cNvPr id="24" name="Rectangle 23"/>
          <p:cNvSpPr/>
          <p:nvPr/>
        </p:nvSpPr>
        <p:spPr>
          <a:xfrm>
            <a:off x="3505200" y="3085429"/>
            <a:ext cx="6705600" cy="369332"/>
          </a:xfrm>
          <a:prstGeom prst="rect">
            <a:avLst/>
          </a:prstGeom>
        </p:spPr>
        <p:txBody>
          <a:bodyPr wrap="square">
            <a:spAutoFit/>
          </a:bodyPr>
          <a:lstStyle/>
          <a:p>
            <a:r>
              <a:rPr lang="en-US" dirty="0">
                <a:solidFill>
                  <a:srgbClr val="996633"/>
                </a:solidFill>
              </a:rPr>
              <a:t>Recycling of white paper and cardboard has saved </a:t>
            </a:r>
            <a:r>
              <a:rPr lang="en-US" b="1" u="sng" dirty="0">
                <a:solidFill>
                  <a:srgbClr val="996633"/>
                </a:solidFill>
              </a:rPr>
              <a:t>10 </a:t>
            </a:r>
            <a:r>
              <a:rPr lang="en-US" dirty="0">
                <a:solidFill>
                  <a:srgbClr val="996633"/>
                </a:solidFill>
              </a:rPr>
              <a:t>trees!</a:t>
            </a:r>
          </a:p>
        </p:txBody>
      </p:sp>
      <p:sp>
        <p:nvSpPr>
          <p:cNvPr id="27" name="Rectangle 26">
            <a:extLst>
              <a:ext uri="{FF2B5EF4-FFF2-40B4-BE49-F238E27FC236}">
                <a16:creationId xmlns:a16="http://schemas.microsoft.com/office/drawing/2014/main" id="{3CCFCD14-A82D-4099-A6C4-389B1C894730}"/>
              </a:ext>
            </a:extLst>
          </p:cNvPr>
          <p:cNvSpPr/>
          <p:nvPr/>
        </p:nvSpPr>
        <p:spPr>
          <a:xfrm>
            <a:off x="2447915" y="2375238"/>
            <a:ext cx="7162800" cy="369332"/>
          </a:xfrm>
          <a:prstGeom prst="rect">
            <a:avLst/>
          </a:prstGeom>
        </p:spPr>
        <p:txBody>
          <a:bodyPr wrap="square">
            <a:spAutoFit/>
          </a:bodyPr>
          <a:lstStyle/>
          <a:p>
            <a:r>
              <a:rPr lang="en-US" dirty="0">
                <a:solidFill>
                  <a:srgbClr val="FF0000"/>
                </a:solidFill>
              </a:rPr>
              <a:t>Recycling the equivalent of over </a:t>
            </a:r>
            <a:r>
              <a:rPr lang="en-US" u="sng" dirty="0">
                <a:solidFill>
                  <a:srgbClr val="FF0000"/>
                </a:solidFill>
              </a:rPr>
              <a:t>2,429 </a:t>
            </a:r>
            <a:r>
              <a:rPr lang="en-US" dirty="0">
                <a:solidFill>
                  <a:srgbClr val="FF0000"/>
                </a:solidFill>
              </a:rPr>
              <a:t>cans</a:t>
            </a:r>
          </a:p>
        </p:txBody>
      </p:sp>
      <p:pic>
        <p:nvPicPr>
          <p:cNvPr id="28" name="Picture 4" descr="http://png.clipart.me/graphics/thumbs/972/aluminum-drink-can_97293563.jpg">
            <a:extLst>
              <a:ext uri="{FF2B5EF4-FFF2-40B4-BE49-F238E27FC236}">
                <a16:creationId xmlns:a16="http://schemas.microsoft.com/office/drawing/2014/main" id="{7EF22800-2262-4785-A3B9-C3FD009BB8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59" y="2212266"/>
            <a:ext cx="671121" cy="8885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BB49BDA-3FBC-44D5-A583-34353938F5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33" t="13217" r="35651" b="11783"/>
          <a:stretch/>
        </p:blipFill>
        <p:spPr>
          <a:xfrm>
            <a:off x="1095326" y="3450165"/>
            <a:ext cx="831261" cy="942413"/>
          </a:xfrm>
          <a:prstGeom prst="rect">
            <a:avLst/>
          </a:prstGeom>
        </p:spPr>
      </p:pic>
      <p:sp>
        <p:nvSpPr>
          <p:cNvPr id="30" name="Rectangle 29">
            <a:extLst>
              <a:ext uri="{FF2B5EF4-FFF2-40B4-BE49-F238E27FC236}">
                <a16:creationId xmlns:a16="http://schemas.microsoft.com/office/drawing/2014/main" id="{22043D54-BFC8-4083-B723-EE7672D15D99}"/>
              </a:ext>
            </a:extLst>
          </p:cNvPr>
          <p:cNvSpPr/>
          <p:nvPr/>
        </p:nvSpPr>
        <p:spPr>
          <a:xfrm>
            <a:off x="2144988" y="3705787"/>
            <a:ext cx="6705600" cy="369332"/>
          </a:xfrm>
          <a:prstGeom prst="rect">
            <a:avLst/>
          </a:prstGeom>
        </p:spPr>
        <p:txBody>
          <a:bodyPr wrap="square">
            <a:spAutoFit/>
          </a:bodyPr>
          <a:lstStyle/>
          <a:p>
            <a:r>
              <a:rPr lang="en-US" dirty="0">
                <a:solidFill>
                  <a:schemeClr val="tx1"/>
                </a:solidFill>
              </a:rPr>
              <a:t>Recycling plastic has saved the equivalent of </a:t>
            </a:r>
            <a:r>
              <a:rPr lang="en-US" b="1" u="sng" dirty="0"/>
              <a:t>13 </a:t>
            </a:r>
            <a:r>
              <a:rPr lang="en-US" dirty="0">
                <a:solidFill>
                  <a:schemeClr val="tx1"/>
                </a:solidFill>
              </a:rPr>
              <a:t>barrels of oil</a:t>
            </a:r>
          </a:p>
        </p:txBody>
      </p:sp>
      <p:sp>
        <p:nvSpPr>
          <p:cNvPr id="31" name="Rectangle 30">
            <a:extLst>
              <a:ext uri="{FF2B5EF4-FFF2-40B4-BE49-F238E27FC236}">
                <a16:creationId xmlns:a16="http://schemas.microsoft.com/office/drawing/2014/main" id="{4035EBC0-AFCE-4795-BE4E-AC56869AD6DA}"/>
              </a:ext>
            </a:extLst>
          </p:cNvPr>
          <p:cNvSpPr/>
          <p:nvPr/>
        </p:nvSpPr>
        <p:spPr>
          <a:xfrm>
            <a:off x="3559813" y="4337944"/>
            <a:ext cx="6705600" cy="369332"/>
          </a:xfrm>
          <a:prstGeom prst="rect">
            <a:avLst/>
          </a:prstGeom>
        </p:spPr>
        <p:txBody>
          <a:bodyPr wrap="square">
            <a:spAutoFit/>
          </a:bodyPr>
          <a:lstStyle/>
          <a:p>
            <a:r>
              <a:rPr lang="en-US" dirty="0">
                <a:solidFill>
                  <a:srgbClr val="FFC000"/>
                </a:solidFill>
              </a:rPr>
              <a:t>Recycling has saved the equivalent of </a:t>
            </a:r>
            <a:r>
              <a:rPr lang="en-US" b="1" u="sng" dirty="0">
                <a:solidFill>
                  <a:srgbClr val="FFC000"/>
                </a:solidFill>
              </a:rPr>
              <a:t>5 </a:t>
            </a:r>
            <a:r>
              <a:rPr lang="en-US" dirty="0">
                <a:solidFill>
                  <a:srgbClr val="FFC000"/>
                </a:solidFill>
              </a:rPr>
              <a:t>tons of CO</a:t>
            </a:r>
            <a:r>
              <a:rPr lang="en-US" baseline="-25000" dirty="0">
                <a:solidFill>
                  <a:srgbClr val="FFC000"/>
                </a:solidFill>
              </a:rPr>
              <a:t>2</a:t>
            </a:r>
          </a:p>
        </p:txBody>
      </p:sp>
      <p:pic>
        <p:nvPicPr>
          <p:cNvPr id="32" name="Picture 2" descr="What is a carbon footprint? | Carbon Footprint Calculator">
            <a:extLst>
              <a:ext uri="{FF2B5EF4-FFF2-40B4-BE49-F238E27FC236}">
                <a16:creationId xmlns:a16="http://schemas.microsoft.com/office/drawing/2014/main" id="{AC6F0694-631F-4F00-8E88-5EE3C0060443}"/>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30051" t="16423" r="30964"/>
          <a:stretch/>
        </p:blipFill>
        <p:spPr bwMode="auto">
          <a:xfrm>
            <a:off x="2706333" y="4148821"/>
            <a:ext cx="927099" cy="981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pZs2AdlUIe0l7XcuXeBJLb2fCm3hOfPuTYz3K9yj4vq7GVh2a">
            <a:extLst>
              <a:ext uri="{FF2B5EF4-FFF2-40B4-BE49-F238E27FC236}">
                <a16:creationId xmlns:a16="http://schemas.microsoft.com/office/drawing/2014/main" id="{8C726E83-7B7A-4B3C-9C93-599FA598BD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86" r="13480"/>
          <a:stretch/>
        </p:blipFill>
        <p:spPr bwMode="auto">
          <a:xfrm>
            <a:off x="2649027" y="2743658"/>
            <a:ext cx="890552" cy="875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olid Waste Landfill Icon, HD Png Download - kindpng">
            <a:extLst>
              <a:ext uri="{FF2B5EF4-FFF2-40B4-BE49-F238E27FC236}">
                <a16:creationId xmlns:a16="http://schemas.microsoft.com/office/drawing/2014/main" id="{5DCC4BAF-51D9-408D-A5FA-4CE50324BC1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3889"/>
          <a:stretch/>
        </p:blipFill>
        <p:spPr bwMode="auto">
          <a:xfrm>
            <a:off x="1463037" y="4811601"/>
            <a:ext cx="927099" cy="9324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BB7ABAC-9889-4C32-A44C-6891DB410FE1}"/>
              </a:ext>
            </a:extLst>
          </p:cNvPr>
          <p:cNvSpPr txBox="1"/>
          <p:nvPr/>
        </p:nvSpPr>
        <p:spPr>
          <a:xfrm>
            <a:off x="2584522" y="5062538"/>
            <a:ext cx="6835058" cy="369332"/>
          </a:xfrm>
          <a:prstGeom prst="rect">
            <a:avLst/>
          </a:prstGeom>
          <a:noFill/>
        </p:spPr>
        <p:txBody>
          <a:bodyPr wrap="square">
            <a:spAutoFit/>
          </a:bodyPr>
          <a:lstStyle/>
          <a:p>
            <a:pPr algn="l"/>
            <a:r>
              <a:rPr lang="en-US" dirty="0">
                <a:solidFill>
                  <a:schemeClr val="accent3">
                    <a:lumMod val="75000"/>
                  </a:schemeClr>
                </a:solidFill>
              </a:rPr>
              <a:t>Recycling has saved </a:t>
            </a:r>
            <a:r>
              <a:rPr lang="en-US" b="1" u="sng" dirty="0">
                <a:solidFill>
                  <a:schemeClr val="accent3">
                    <a:lumMod val="75000"/>
                  </a:schemeClr>
                </a:solidFill>
              </a:rPr>
              <a:t>8</a:t>
            </a:r>
            <a:r>
              <a:rPr lang="en-US" u="sng" dirty="0">
                <a:solidFill>
                  <a:schemeClr val="accent3">
                    <a:lumMod val="75000"/>
                  </a:schemeClr>
                </a:solidFill>
              </a:rPr>
              <a:t> </a:t>
            </a:r>
            <a:r>
              <a:rPr lang="en-US" dirty="0">
                <a:solidFill>
                  <a:schemeClr val="accent3">
                    <a:lumMod val="75000"/>
                  </a:schemeClr>
                </a:solidFill>
              </a:rPr>
              <a:t>cubic meters of landfill space</a:t>
            </a:r>
          </a:p>
        </p:txBody>
      </p:sp>
      <p:pic>
        <p:nvPicPr>
          <p:cNvPr id="36" name="Picture 4" descr="Water Icon Png #358889 - Free Icons Library">
            <a:extLst>
              <a:ext uri="{FF2B5EF4-FFF2-40B4-BE49-F238E27FC236}">
                <a16:creationId xmlns:a16="http://schemas.microsoft.com/office/drawing/2014/main" id="{F9284934-CDA9-4118-BEB8-1069AB8F9D8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35" t="17721" r="14508" b="17435"/>
          <a:stretch/>
        </p:blipFill>
        <p:spPr bwMode="auto">
          <a:xfrm>
            <a:off x="2774473" y="5564930"/>
            <a:ext cx="856499" cy="751971"/>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98D8D680-65B7-46FE-8B13-A981DBAA2FDC}"/>
              </a:ext>
            </a:extLst>
          </p:cNvPr>
          <p:cNvSpPr txBox="1">
            <a:spLocks/>
          </p:cNvSpPr>
          <p:nvPr/>
        </p:nvSpPr>
        <p:spPr>
          <a:xfrm>
            <a:off x="3727796" y="5823721"/>
            <a:ext cx="6892689" cy="347314"/>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has saved </a:t>
            </a:r>
            <a:r>
              <a:rPr lang="en-US" u="sng" dirty="0">
                <a:solidFill>
                  <a:srgbClr val="00B0F0"/>
                </a:solidFill>
              </a:rPr>
              <a:t>14,945</a:t>
            </a:r>
            <a:r>
              <a:rPr lang="en-US" dirty="0">
                <a:solidFill>
                  <a:srgbClr val="00B0F0"/>
                </a:solidFill>
              </a:rPr>
              <a:t> liters of water! </a:t>
            </a:r>
          </a:p>
        </p:txBody>
      </p:sp>
      <p:sp>
        <p:nvSpPr>
          <p:cNvPr id="2" name="Rectangle 1">
            <a:extLst>
              <a:ext uri="{FF2B5EF4-FFF2-40B4-BE49-F238E27FC236}">
                <a16:creationId xmlns:a16="http://schemas.microsoft.com/office/drawing/2014/main" id="{1930AE20-65CC-18EE-2601-5460FB776FCF}"/>
              </a:ext>
            </a:extLst>
          </p:cNvPr>
          <p:cNvSpPr/>
          <p:nvPr/>
        </p:nvSpPr>
        <p:spPr>
          <a:xfrm>
            <a:off x="3417435" y="1876291"/>
            <a:ext cx="7513412" cy="369332"/>
          </a:xfrm>
          <a:prstGeom prst="rect">
            <a:avLst/>
          </a:prstGeom>
        </p:spPr>
        <p:txBody>
          <a:bodyPr wrap="square">
            <a:spAutoFit/>
          </a:bodyPr>
          <a:lstStyle/>
          <a:p>
            <a:r>
              <a:rPr lang="en-US" dirty="0">
                <a:solidFill>
                  <a:srgbClr val="00B050"/>
                </a:solidFill>
              </a:rPr>
              <a:t>Recycling the equivalent of </a:t>
            </a:r>
            <a:r>
              <a:rPr lang="en-US" u="sng" dirty="0">
                <a:solidFill>
                  <a:srgbClr val="00B050"/>
                </a:solidFill>
              </a:rPr>
              <a:t>1,305</a:t>
            </a:r>
            <a:r>
              <a:rPr lang="en-US" b="1" u="sng" dirty="0">
                <a:solidFill>
                  <a:srgbClr val="00B050"/>
                </a:solidFill>
              </a:rPr>
              <a:t> </a:t>
            </a:r>
            <a:r>
              <a:rPr lang="en-US" b="1" dirty="0">
                <a:solidFill>
                  <a:srgbClr val="00B050"/>
                </a:solidFill>
              </a:rPr>
              <a:t> </a:t>
            </a:r>
            <a:r>
              <a:rPr lang="en-US" dirty="0">
                <a:solidFill>
                  <a:srgbClr val="00B050"/>
                </a:solidFill>
              </a:rPr>
              <a:t>glass</a:t>
            </a:r>
            <a:r>
              <a:rPr lang="en-US" b="1" dirty="0">
                <a:solidFill>
                  <a:srgbClr val="00B050"/>
                </a:solidFill>
              </a:rPr>
              <a:t> </a:t>
            </a:r>
            <a:r>
              <a:rPr lang="en-US" dirty="0">
                <a:solidFill>
                  <a:srgbClr val="00B050"/>
                </a:solidFill>
              </a:rPr>
              <a:t>bottles</a:t>
            </a:r>
          </a:p>
        </p:txBody>
      </p:sp>
      <p:pic>
        <p:nvPicPr>
          <p:cNvPr id="3" name="Picture 2" descr="http://cliparts101.com/files/1/D99971AB6AE7DE0EAC48DF72EA7F498F/Wine_bottle.png">
            <a:extLst>
              <a:ext uri="{FF2B5EF4-FFF2-40B4-BE49-F238E27FC236}">
                <a16:creationId xmlns:a16="http://schemas.microsoft.com/office/drawing/2014/main" id="{25E96A43-ADB4-6CB8-AA2B-7D84C95D7D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742" r="30072"/>
          <a:stretch/>
        </p:blipFill>
        <p:spPr bwMode="auto">
          <a:xfrm>
            <a:off x="2988009" y="1610796"/>
            <a:ext cx="429426" cy="8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850588"/>
            <a:ext cx="7632849" cy="543735"/>
          </a:xfrm>
        </p:spPr>
        <p:txBody>
          <a:bodyPr>
            <a:noAutofit/>
          </a:bodyPr>
          <a:lstStyle/>
          <a:p>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15" y="1797896"/>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20" b="25537"/>
          <a:stretch/>
        </p:blipFill>
        <p:spPr bwMode="auto">
          <a:xfrm>
            <a:off x="1829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2778412" y="5230055"/>
            <a:ext cx="2952090" cy="369332"/>
          </a:xfrm>
          <a:prstGeom prst="rect">
            <a:avLst/>
          </a:prstGeom>
        </p:spPr>
        <p:txBody>
          <a:bodyPr wrap="none">
            <a:spAutoFit/>
          </a:bodyPr>
          <a:lstStyle/>
          <a:p>
            <a:r>
              <a:rPr lang="en-US" dirty="0">
                <a:hlinkClick r:id="rId5"/>
              </a:rPr>
              <a:t>www.instagram.com/biobuu/</a:t>
            </a:r>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3014728" y="6079925"/>
            <a:ext cx="2791342" cy="369332"/>
          </a:xfrm>
          <a:prstGeom prst="rect">
            <a:avLst/>
          </a:prstGeom>
        </p:spPr>
        <p:txBody>
          <a:bodyPr wrap="none">
            <a:spAutoFit/>
          </a:bodyPr>
          <a:lstStyle/>
          <a:p>
            <a:r>
              <a:rPr lang="en-US" dirty="0">
                <a:hlinkClick r:id="rId7"/>
              </a:rPr>
              <a:t>www.facebook.com/biobuu</a:t>
            </a:r>
            <a:endParaRPr lang="en-US" dirty="0"/>
          </a:p>
        </p:txBody>
      </p:sp>
      <p:sp>
        <p:nvSpPr>
          <p:cNvPr id="12"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8"/>
          <a:stretch>
            <a:fillRect/>
          </a:stretch>
        </p:blipFill>
        <p:spPr>
          <a:xfrm>
            <a:off x="7582669" y="1797896"/>
            <a:ext cx="2113731" cy="2584297"/>
          </a:xfrm>
          <a:prstGeom prst="rect">
            <a:avLst/>
          </a:prstGeom>
        </p:spPr>
      </p:pic>
      <p:pic>
        <p:nvPicPr>
          <p:cNvPr id="4" name="Picture 10">
            <a:extLst>
              <a:ext uri="{FF2B5EF4-FFF2-40B4-BE49-F238E27FC236}">
                <a16:creationId xmlns:a16="http://schemas.microsoft.com/office/drawing/2014/main" id="{18AFCD99-3A29-AE05-204F-C245031D16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1800" y="6205576"/>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5059</TotalTime>
  <Words>582</Words>
  <Application>Microsoft Office PowerPoint</Application>
  <PresentationFormat>Widescreen</PresentationFormat>
  <Paragraphs>146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Bookman Old Style</vt:lpstr>
      <vt:lpstr>Calibri</vt:lpstr>
      <vt:lpstr>Georgia</vt:lpstr>
      <vt:lpstr>Office Theme</vt:lpstr>
      <vt:lpstr>BRAEBURN Recycling Report</vt:lpstr>
      <vt:lpstr>PowerPoint Presentation</vt:lpstr>
      <vt:lpstr>PowerPoint Presentation</vt:lpstr>
      <vt:lpstr>Monthly Comparison (Kilograms Recycled)</vt:lpstr>
      <vt:lpstr>Recycling Facts</vt:lpstr>
      <vt:lpstr>Where does it go</vt:lpstr>
      <vt:lpstr>Recycling Impact</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reporting@recycler.co.tz</cp:lastModifiedBy>
  <cp:revision>518</cp:revision>
  <dcterms:created xsi:type="dcterms:W3CDTF">2014-10-23T17:04:09Z</dcterms:created>
  <dcterms:modified xsi:type="dcterms:W3CDTF">2023-09-07T01:12:03Z</dcterms:modified>
</cp:coreProperties>
</file>