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6" r:id="rId2"/>
    <p:sldId id="293" r:id="rId3"/>
    <p:sldId id="266" r:id="rId4"/>
    <p:sldId id="263" r:id="rId5"/>
    <p:sldId id="285" r:id="rId6"/>
    <p:sldId id="288" r:id="rId7"/>
    <p:sldId id="292" r:id="rId8"/>
    <p:sldId id="289"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2F04"/>
    <a:srgbClr val="432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280" autoAdjust="0"/>
  </p:normalViewPr>
  <p:slideViewPr>
    <p:cSldViewPr>
      <p:cViewPr varScale="1">
        <p:scale>
          <a:sx n="72" d="100"/>
          <a:sy n="72" d="100"/>
        </p:scale>
        <p:origin x="132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r>
              <a:rPr lang="en-US"/>
              <a:t>Recyclable Material</a:t>
            </a:r>
          </a:p>
        </c:rich>
      </c:tx>
      <c:overlay val="0"/>
      <c:spPr>
        <a:noFill/>
        <a:ln>
          <a:noFill/>
        </a:ln>
        <a:effectLst/>
      </c:spPr>
      <c:txPr>
        <a:bodyPr rot="0" spcFirstLastPara="1" vertOverflow="ellipsis" vert="horz" wrap="square" anchor="ctr" anchorCtr="1"/>
        <a:lstStyle/>
        <a:p>
          <a:pPr>
            <a:defRPr sz="2200" b="1" i="0" u="none" strike="noStrike" kern="1200" cap="all" spc="15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8.1372822715342394E-2"/>
          <c:y val="0.104107194933967"/>
          <c:w val="0.87314077785731325"/>
          <c:h val="0.75829280024364165"/>
        </c:manualLayout>
      </c:layout>
      <c:barChart>
        <c:barDir val="col"/>
        <c:grouping val="clustered"/>
        <c:varyColors val="0"/>
        <c:ser>
          <c:idx val="0"/>
          <c:order val="0"/>
          <c:tx>
            <c:strRef>
              <c:f>Sheet1!$B$1</c:f>
              <c:strCache>
                <c:ptCount val="1"/>
                <c:pt idx="0">
                  <c:v>Recyclable Material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May-22</c:v>
                </c:pt>
                <c:pt idx="1">
                  <c:v>June</c:v>
                </c:pt>
                <c:pt idx="2">
                  <c:v>July </c:v>
                </c:pt>
                <c:pt idx="3">
                  <c:v>August</c:v>
                </c:pt>
                <c:pt idx="4">
                  <c:v>September</c:v>
                </c:pt>
                <c:pt idx="5">
                  <c:v>October</c:v>
                </c:pt>
                <c:pt idx="6">
                  <c:v>November</c:v>
                </c:pt>
              </c:strCache>
            </c:strRef>
          </c:cat>
          <c:val>
            <c:numRef>
              <c:f>Sheet1!$B$2:$B$8</c:f>
              <c:numCache>
                <c:formatCode>General</c:formatCode>
                <c:ptCount val="7"/>
                <c:pt idx="0">
                  <c:v>75</c:v>
                </c:pt>
                <c:pt idx="1">
                  <c:v>27</c:v>
                </c:pt>
                <c:pt idx="2">
                  <c:v>61</c:v>
                </c:pt>
                <c:pt idx="3">
                  <c:v>0</c:v>
                </c:pt>
                <c:pt idx="4">
                  <c:v>47</c:v>
                </c:pt>
                <c:pt idx="5">
                  <c:v>12</c:v>
                </c:pt>
                <c:pt idx="6">
                  <c:v>123</c:v>
                </c:pt>
              </c:numCache>
            </c:numRef>
          </c:val>
          <c:extLst>
            <c:ext xmlns:c16="http://schemas.microsoft.com/office/drawing/2014/chart" uri="{C3380CC4-5D6E-409C-BE32-E72D297353CC}">
              <c16:uniqueId val="{0000000A-B79A-43A4-9EE4-31034D41E92F}"/>
            </c:ext>
          </c:extLst>
        </c:ser>
        <c:dLbls>
          <c:showLegendKey val="0"/>
          <c:showVal val="1"/>
          <c:showCatName val="0"/>
          <c:showSerName val="0"/>
          <c:showPercent val="0"/>
          <c:showBubbleSize val="0"/>
        </c:dLbls>
        <c:gapWidth val="164"/>
        <c:overlap val="-22"/>
        <c:axId val="325662384"/>
        <c:axId val="325666696"/>
      </c:barChart>
      <c:catAx>
        <c:axId val="32566238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6696"/>
        <c:crosses val="autoZero"/>
        <c:auto val="1"/>
        <c:lblAlgn val="ctr"/>
        <c:lblOffset val="100"/>
        <c:noMultiLvlLbl val="1"/>
      </c:catAx>
      <c:valAx>
        <c:axId val="325666696"/>
        <c:scaling>
          <c:orientation val="minMax"/>
        </c:scaling>
        <c:delete val="0"/>
        <c:axPos val="l"/>
        <c:title>
          <c:tx>
            <c:rich>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r>
                  <a:rPr lang="en-US"/>
                  <a:t>Kilograms Recycled</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2566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0D79F-3759-4BAD-B05B-935BA690E51F}" type="datetimeFigureOut">
              <a:rPr lang="en-US" smtClean="0"/>
              <a:t>12/3/2022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A932AA-B7C7-45AC-940B-8E5F32D5E46A}" type="slidenum">
              <a:rPr lang="en-US" smtClean="0"/>
              <a:t>‹#›</a:t>
            </a:fld>
            <a:endParaRPr lang="en-US"/>
          </a:p>
        </p:txBody>
      </p:sp>
    </p:spTree>
    <p:extLst>
      <p:ext uri="{BB962C8B-B14F-4D97-AF65-F5344CB8AC3E}">
        <p14:creationId xmlns:p14="http://schemas.microsoft.com/office/powerpoint/2010/main" val="95106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FE2DB45-BB94-433B-B7BF-22E7407D0854}" type="datetimeFigureOut">
              <a:rPr lang="en-US"/>
              <a:pPr>
                <a:defRPr/>
              </a:pPr>
              <a:t>12/3/2022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97966E-21BF-4A80-989F-3447FF387C8B}" type="slidenum">
              <a:rPr lang="en-US" altLang="en-US"/>
              <a:pPr/>
              <a:t>‹#›</a:t>
            </a:fld>
            <a:endParaRPr lang="en-US" altLang="en-US"/>
          </a:p>
        </p:txBody>
      </p:sp>
    </p:spTree>
    <p:extLst>
      <p:ext uri="{BB962C8B-B14F-4D97-AF65-F5344CB8AC3E}">
        <p14:creationId xmlns:p14="http://schemas.microsoft.com/office/powerpoint/2010/main" val="193813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E8FA2AF-AB3D-4A5C-8B37-8016C9116DCD}" type="datetimeFigureOut">
              <a:rPr lang="en-US"/>
              <a:pPr>
                <a:defRPr/>
              </a:pPr>
              <a:t>12/3/2022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14ECBBD-3941-4417-BB52-3360AEB01D5E}" type="slidenum">
              <a:rPr lang="en-US" altLang="en-US"/>
              <a:pPr/>
              <a:t>‹#›</a:t>
            </a:fld>
            <a:endParaRPr lang="en-US" altLang="en-US"/>
          </a:p>
        </p:txBody>
      </p:sp>
    </p:spTree>
    <p:extLst>
      <p:ext uri="{BB962C8B-B14F-4D97-AF65-F5344CB8AC3E}">
        <p14:creationId xmlns:p14="http://schemas.microsoft.com/office/powerpoint/2010/main" val="1699257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A5AAD35-3023-4DCB-A8F9-AC64779B93DB}" type="datetimeFigureOut">
              <a:rPr lang="en-US"/>
              <a:pPr>
                <a:defRPr/>
              </a:pPr>
              <a:t>12/3/2022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F38753C-1EDF-41F2-8371-CA13E2E64BD7}" type="slidenum">
              <a:rPr lang="en-US" altLang="en-US"/>
              <a:pPr/>
              <a:t>‹#›</a:t>
            </a:fld>
            <a:endParaRPr lang="en-US" altLang="en-US"/>
          </a:p>
        </p:txBody>
      </p:sp>
    </p:spTree>
    <p:extLst>
      <p:ext uri="{BB962C8B-B14F-4D97-AF65-F5344CB8AC3E}">
        <p14:creationId xmlns:p14="http://schemas.microsoft.com/office/powerpoint/2010/main" val="3632797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416CAEC-F1A5-46F7-99C0-3BACD1F4738A}" type="datetimeFigureOut">
              <a:rPr lang="en-US"/>
              <a:pPr>
                <a:defRPr/>
              </a:pPr>
              <a:t>12/3/2022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CAFF336-CD46-47CE-8ACD-5D9A42EAB08C}" type="slidenum">
              <a:rPr lang="en-US" altLang="en-US"/>
              <a:pPr/>
              <a:t>‹#›</a:t>
            </a:fld>
            <a:endParaRPr lang="en-US" altLang="en-US"/>
          </a:p>
        </p:txBody>
      </p:sp>
    </p:spTree>
    <p:extLst>
      <p:ext uri="{BB962C8B-B14F-4D97-AF65-F5344CB8AC3E}">
        <p14:creationId xmlns:p14="http://schemas.microsoft.com/office/powerpoint/2010/main" val="181432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3286BB7-B808-4A83-9B91-D9E77BC35BAD}" type="datetimeFigureOut">
              <a:rPr lang="en-US"/>
              <a:pPr>
                <a:defRPr/>
              </a:pPr>
              <a:t>12/3/2022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65F2628-EA9E-4CB9-8628-6195A4067680}" type="slidenum">
              <a:rPr lang="en-US" altLang="en-US"/>
              <a:pPr/>
              <a:t>‹#›</a:t>
            </a:fld>
            <a:endParaRPr lang="en-US" altLang="en-US"/>
          </a:p>
        </p:txBody>
      </p:sp>
    </p:spTree>
    <p:extLst>
      <p:ext uri="{BB962C8B-B14F-4D97-AF65-F5344CB8AC3E}">
        <p14:creationId xmlns:p14="http://schemas.microsoft.com/office/powerpoint/2010/main" val="117914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3396EAD-24AF-44EC-B8F4-531A8CCCBCC9}" type="datetimeFigureOut">
              <a:rPr lang="en-US"/>
              <a:pPr>
                <a:defRPr/>
              </a:pPr>
              <a:t>12/3/2022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A70F46F-9995-4948-A15F-EE33E6816B20}" type="slidenum">
              <a:rPr lang="en-US" altLang="en-US"/>
              <a:pPr/>
              <a:t>‹#›</a:t>
            </a:fld>
            <a:endParaRPr lang="en-US" altLang="en-US"/>
          </a:p>
        </p:txBody>
      </p:sp>
    </p:spTree>
    <p:extLst>
      <p:ext uri="{BB962C8B-B14F-4D97-AF65-F5344CB8AC3E}">
        <p14:creationId xmlns:p14="http://schemas.microsoft.com/office/powerpoint/2010/main" val="961949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A578409-CF7E-4876-B088-B137D9DB408E}" type="datetimeFigureOut">
              <a:rPr lang="en-US"/>
              <a:pPr>
                <a:defRPr/>
              </a:pPr>
              <a:t>12/3/2022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EB81F83-3393-4412-8C9A-AB8F0AF3B97C}" type="slidenum">
              <a:rPr lang="en-US" altLang="en-US"/>
              <a:pPr/>
              <a:t>‹#›</a:t>
            </a:fld>
            <a:endParaRPr lang="en-US" altLang="en-US"/>
          </a:p>
        </p:txBody>
      </p:sp>
    </p:spTree>
    <p:extLst>
      <p:ext uri="{BB962C8B-B14F-4D97-AF65-F5344CB8AC3E}">
        <p14:creationId xmlns:p14="http://schemas.microsoft.com/office/powerpoint/2010/main" val="778712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9A9B628-31AA-4BB7-80D5-320298927C48}" type="datetimeFigureOut">
              <a:rPr lang="en-US"/>
              <a:pPr>
                <a:defRPr/>
              </a:pPr>
              <a:t>12/3/2022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FEA8B16-1369-46F6-87CF-253B45E2FAA7}" type="slidenum">
              <a:rPr lang="en-US" altLang="en-US"/>
              <a:pPr/>
              <a:t>‹#›</a:t>
            </a:fld>
            <a:endParaRPr lang="en-US" altLang="en-US"/>
          </a:p>
        </p:txBody>
      </p:sp>
    </p:spTree>
    <p:extLst>
      <p:ext uri="{BB962C8B-B14F-4D97-AF65-F5344CB8AC3E}">
        <p14:creationId xmlns:p14="http://schemas.microsoft.com/office/powerpoint/2010/main" val="4031141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D0C644-396A-4227-B387-28938A7E88C6}" type="datetimeFigureOut">
              <a:rPr lang="en-US"/>
              <a:pPr>
                <a:defRPr/>
              </a:pPr>
              <a:t>12/3/2022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7C495F5-27DB-4248-B1C0-EE5C8FD9BBE1}" type="slidenum">
              <a:rPr lang="en-US" altLang="en-US"/>
              <a:pPr/>
              <a:t>‹#›</a:t>
            </a:fld>
            <a:endParaRPr lang="en-US" altLang="en-US"/>
          </a:p>
        </p:txBody>
      </p:sp>
    </p:spTree>
    <p:extLst>
      <p:ext uri="{BB962C8B-B14F-4D97-AF65-F5344CB8AC3E}">
        <p14:creationId xmlns:p14="http://schemas.microsoft.com/office/powerpoint/2010/main" val="355348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1FDCF9-D3AA-4F3B-ABE3-0497410E9FB2}" type="datetimeFigureOut">
              <a:rPr lang="en-US"/>
              <a:pPr>
                <a:defRPr/>
              </a:pPr>
              <a:t>12/3/2022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2E90F8A-B982-464C-B0ED-F7F7A40ADA08}" type="slidenum">
              <a:rPr lang="en-US" altLang="en-US"/>
              <a:pPr/>
              <a:t>‹#›</a:t>
            </a:fld>
            <a:endParaRPr lang="en-US" altLang="en-US"/>
          </a:p>
        </p:txBody>
      </p:sp>
    </p:spTree>
    <p:extLst>
      <p:ext uri="{BB962C8B-B14F-4D97-AF65-F5344CB8AC3E}">
        <p14:creationId xmlns:p14="http://schemas.microsoft.com/office/powerpoint/2010/main" val="334639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B4C6D30-99B6-4279-9149-FA7317819C28}" type="datetimeFigureOut">
              <a:rPr lang="en-US"/>
              <a:pPr>
                <a:defRPr/>
              </a:pPr>
              <a:t>12/3/2022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3F653C7-407F-4267-AA66-516F0FB95579}" type="slidenum">
              <a:rPr lang="en-US" altLang="en-US"/>
              <a:pPr/>
              <a:t>‹#›</a:t>
            </a:fld>
            <a:endParaRPr lang="en-US" altLang="en-US"/>
          </a:p>
        </p:txBody>
      </p:sp>
    </p:spTree>
    <p:extLst>
      <p:ext uri="{BB962C8B-B14F-4D97-AF65-F5344CB8AC3E}">
        <p14:creationId xmlns:p14="http://schemas.microsoft.com/office/powerpoint/2010/main" val="1440955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cs typeface="Arial" pitchFamily="34" charset="0"/>
              </a:defRPr>
            </a:lvl1pPr>
          </a:lstStyle>
          <a:p>
            <a:pPr>
              <a:defRPr/>
            </a:pPr>
            <a:fld id="{67061631-A20F-49B3-BD35-4EFCA99331AA}" type="datetimeFigureOut">
              <a:rPr lang="en-US"/>
              <a:pPr>
                <a:defRPr/>
              </a:pPr>
              <a:t>12/3/2022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pitchFamily="34" charset="0"/>
              </a:defRPr>
            </a:lvl1pPr>
          </a:lstStyle>
          <a:p>
            <a:fld id="{BAD00AEE-5B09-4AF7-A27B-B99BECF2E5F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8.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emf"/><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11.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hyperlink" Target="http://www.facebook.com/biobuu" TargetMode="External"/><Relationship Id="rId3" Type="http://schemas.openxmlformats.org/officeDocument/2006/relationships/image" Target="../media/image25.jpeg"/><Relationship Id="rId7" Type="http://schemas.openxmlformats.org/officeDocument/2006/relationships/image" Target="../media/image2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www.instagram.com/biobuu/" TargetMode="External"/><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0" y="2636452"/>
            <a:ext cx="9144000" cy="9525"/>
          </a:xfrm>
          <a:prstGeom prst="line">
            <a:avLst/>
          </a:prstGeom>
        </p:spPr>
        <p:style>
          <a:lnRef idx="1">
            <a:schemeClr val="accent1"/>
          </a:lnRef>
          <a:fillRef idx="0">
            <a:schemeClr val="accent1"/>
          </a:fillRef>
          <a:effectRef idx="0">
            <a:schemeClr val="accent1"/>
          </a:effectRef>
          <a:fontRef idx="minor">
            <a:schemeClr val="tx1"/>
          </a:fontRef>
        </p:style>
      </p:cxnSp>
      <p:sp>
        <p:nvSpPr>
          <p:cNvPr id="30" name="Title 3">
            <a:extLst>
              <a:ext uri="{FF2B5EF4-FFF2-40B4-BE49-F238E27FC236}">
                <a16:creationId xmlns:a16="http://schemas.microsoft.com/office/drawing/2014/main" id="{ACEC6FCB-2BCD-46D3-8E1F-FFF0FC8EFA95}"/>
              </a:ext>
            </a:extLst>
          </p:cNvPr>
          <p:cNvSpPr>
            <a:spLocks noGrp="1"/>
          </p:cNvSpPr>
          <p:nvPr>
            <p:ph type="title"/>
          </p:nvPr>
        </p:nvSpPr>
        <p:spPr>
          <a:xfrm>
            <a:off x="0" y="155347"/>
            <a:ext cx="9144000" cy="710160"/>
          </a:xfrm>
        </p:spPr>
        <p:txBody>
          <a:bodyPr>
            <a:noAutofit/>
          </a:body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81"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0794" y="6147120"/>
            <a:ext cx="1356205" cy="61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descr="Braeburn Arusha - Home | Facebook">
            <a:extLst>
              <a:ext uri="{FF2B5EF4-FFF2-40B4-BE49-F238E27FC236}">
                <a16:creationId xmlns:a16="http://schemas.microsoft.com/office/drawing/2014/main" id="{186D03FF-CB23-B52C-BF69-82F924D6463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298201" y="131755"/>
            <a:ext cx="904225" cy="97656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CE1463F-EF11-3364-D659-3E03E3C5651E}"/>
              </a:ext>
            </a:extLst>
          </p:cNvPr>
          <p:cNvSpPr txBox="1"/>
          <p:nvPr/>
        </p:nvSpPr>
        <p:spPr>
          <a:xfrm>
            <a:off x="704879" y="1298197"/>
            <a:ext cx="2325900" cy="461665"/>
          </a:xfrm>
          <a:prstGeom prst="rect">
            <a:avLst/>
          </a:prstGeom>
          <a:noFill/>
        </p:spPr>
        <p:txBody>
          <a:bodyPr wrap="square">
            <a:spAutoFit/>
          </a:bodyPr>
          <a:lstStyle/>
          <a:p>
            <a:pPr algn="ctr" eaLnBrk="1" fontAlgn="auto" hangingPunct="1">
              <a:spcBef>
                <a:spcPts val="0"/>
              </a:spcBef>
              <a:spcAft>
                <a:spcPts val="0"/>
              </a:spcAft>
              <a:defRPr/>
            </a:pPr>
            <a:r>
              <a:rPr lang="en-US" sz="2400" b="1" dirty="0">
                <a:solidFill>
                  <a:schemeClr val="bg1">
                    <a:lumMod val="65000"/>
                  </a:schemeClr>
                </a:solidFill>
                <a:latin typeface="Agency FB" pitchFamily="34" charset="0"/>
                <a:ea typeface="+mn-ea"/>
              </a:rPr>
              <a:t> Paper</a:t>
            </a:r>
          </a:p>
        </p:txBody>
      </p:sp>
      <p:sp>
        <p:nvSpPr>
          <p:cNvPr id="21" name="TextBox 38">
            <a:extLst>
              <a:ext uri="{FF2B5EF4-FFF2-40B4-BE49-F238E27FC236}">
                <a16:creationId xmlns:a16="http://schemas.microsoft.com/office/drawing/2014/main" id="{6FF2473A-1F87-A1C3-12E5-5F748576504D}"/>
              </a:ext>
            </a:extLst>
          </p:cNvPr>
          <p:cNvSpPr txBox="1">
            <a:spLocks noChangeArrowheads="1"/>
          </p:cNvSpPr>
          <p:nvPr/>
        </p:nvSpPr>
        <p:spPr bwMode="auto">
          <a:xfrm>
            <a:off x="1121391" y="1739914"/>
            <a:ext cx="1524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5 kilograms</a:t>
            </a:r>
          </a:p>
        </p:txBody>
      </p:sp>
      <p:sp>
        <p:nvSpPr>
          <p:cNvPr id="25" name="TextBox 42">
            <a:extLst>
              <a:ext uri="{FF2B5EF4-FFF2-40B4-BE49-F238E27FC236}">
                <a16:creationId xmlns:a16="http://schemas.microsoft.com/office/drawing/2014/main" id="{36900D70-6162-A0A0-642D-37EA3AF913D5}"/>
              </a:ext>
            </a:extLst>
          </p:cNvPr>
          <p:cNvSpPr txBox="1">
            <a:spLocks noChangeArrowheads="1"/>
          </p:cNvSpPr>
          <p:nvPr/>
        </p:nvSpPr>
        <p:spPr bwMode="auto">
          <a:xfrm>
            <a:off x="191635" y="5639548"/>
            <a:ext cx="2743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36 Kilograms recycled</a:t>
            </a:r>
          </a:p>
        </p:txBody>
      </p:sp>
      <p:pic>
        <p:nvPicPr>
          <p:cNvPr id="26" name="Picture 37" descr="http://www.wasteplan.co.tz/sites/default/files/large_white%20paper.jpg">
            <a:extLst>
              <a:ext uri="{FF2B5EF4-FFF2-40B4-BE49-F238E27FC236}">
                <a16:creationId xmlns:a16="http://schemas.microsoft.com/office/drawing/2014/main" id="{4092F8A5-4738-8BF3-042D-C3475C3FB8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478304"/>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7" descr="http://www.wasteplan.co.tz/sites/default/files/large_white%20paper.jpg">
            <a:extLst>
              <a:ext uri="{FF2B5EF4-FFF2-40B4-BE49-F238E27FC236}">
                <a16:creationId xmlns:a16="http://schemas.microsoft.com/office/drawing/2014/main" id="{7F3A93C2-9BCB-B02D-D70E-0098E4218EA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991" y="2772487"/>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7" descr="http://www.wasteplan.co.tz/sites/default/files/large_white%20paper.jpg">
            <a:extLst>
              <a:ext uri="{FF2B5EF4-FFF2-40B4-BE49-F238E27FC236}">
                <a16:creationId xmlns:a16="http://schemas.microsoft.com/office/drawing/2014/main" id="{3937FF8A-BD0D-C290-B1CC-EE96E879FC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679" y="2734749"/>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7" descr="http://www.wasteplan.co.tz/sites/default/files/large_white%20paper.jpg">
            <a:extLst>
              <a:ext uri="{FF2B5EF4-FFF2-40B4-BE49-F238E27FC236}">
                <a16:creationId xmlns:a16="http://schemas.microsoft.com/office/drawing/2014/main" id="{EDF7D7E4-EA97-710E-BB99-28E1FB9AE27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7367" y="2717575"/>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7" descr="http://www.wasteplan.co.tz/sites/default/files/large_white%20paper.jpg">
            <a:extLst>
              <a:ext uri="{FF2B5EF4-FFF2-40B4-BE49-F238E27FC236}">
                <a16:creationId xmlns:a16="http://schemas.microsoft.com/office/drawing/2014/main" id="{1DFA3CB8-8AFC-0093-1857-D124A4CFB8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703" y="3813403"/>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descr="http://www.wasteplan.co.tz/sites/default/files/large_white%20paper.jpg">
            <a:extLst>
              <a:ext uri="{FF2B5EF4-FFF2-40B4-BE49-F238E27FC236}">
                <a16:creationId xmlns:a16="http://schemas.microsoft.com/office/drawing/2014/main" id="{32BA5B6B-8954-A719-E6C2-5C7C73087F7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1391" y="3775665"/>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7" descr="http://www.wasteplan.co.tz/sites/default/files/large_white%20paper.jpg">
            <a:extLst>
              <a:ext uri="{FF2B5EF4-FFF2-40B4-BE49-F238E27FC236}">
                <a16:creationId xmlns:a16="http://schemas.microsoft.com/office/drawing/2014/main" id="{36B5A5C1-6D5E-7A80-F814-EE684F5F4D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5079" y="3758491"/>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7" descr="http://www.wasteplan.co.tz/sites/default/files/large_white%20paper.jpg">
            <a:extLst>
              <a:ext uri="{FF2B5EF4-FFF2-40B4-BE49-F238E27FC236}">
                <a16:creationId xmlns:a16="http://schemas.microsoft.com/office/drawing/2014/main" id="{B53711EF-43B9-1A45-6B0B-9B59345B725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66" y="4754895"/>
            <a:ext cx="883688"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7" descr="http://www.wasteplan.co.tz/sites/default/files/large_white%20paper.jpg">
            <a:extLst>
              <a:ext uri="{FF2B5EF4-FFF2-40B4-BE49-F238E27FC236}">
                <a16:creationId xmlns:a16="http://schemas.microsoft.com/office/drawing/2014/main" id="{86757B63-14B5-25DB-C8CC-6EF63EA22911}"/>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59337"/>
          <a:stretch/>
        </p:blipFill>
        <p:spPr bwMode="auto">
          <a:xfrm>
            <a:off x="1178254" y="4717157"/>
            <a:ext cx="359335" cy="8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CF06CBC8-967C-E90F-EB43-CA07F4170E1B}"/>
              </a:ext>
            </a:extLst>
          </p:cNvPr>
          <p:cNvPicPr>
            <a:picLocks noChangeAspect="1"/>
          </p:cNvPicPr>
          <p:nvPr/>
        </p:nvPicPr>
        <p:blipFill>
          <a:blip r:embed="rId5"/>
          <a:stretch>
            <a:fillRect/>
          </a:stretch>
        </p:blipFill>
        <p:spPr>
          <a:xfrm>
            <a:off x="3049097" y="1531944"/>
            <a:ext cx="1069063" cy="824861"/>
          </a:xfrm>
          <a:prstGeom prst="rect">
            <a:avLst/>
          </a:prstGeom>
        </p:spPr>
      </p:pic>
      <p:sp>
        <p:nvSpPr>
          <p:cNvPr id="37" name="TextBox 36">
            <a:extLst>
              <a:ext uri="{FF2B5EF4-FFF2-40B4-BE49-F238E27FC236}">
                <a16:creationId xmlns:a16="http://schemas.microsoft.com/office/drawing/2014/main" id="{4ABC2AFB-E02D-2E99-543B-3453013B19A4}"/>
              </a:ext>
            </a:extLst>
          </p:cNvPr>
          <p:cNvSpPr txBox="1"/>
          <p:nvPr/>
        </p:nvSpPr>
        <p:spPr>
          <a:xfrm>
            <a:off x="3646320" y="1270377"/>
            <a:ext cx="2057400" cy="461665"/>
          </a:xfrm>
          <a:prstGeom prst="rect">
            <a:avLst/>
          </a:prstGeom>
          <a:noFill/>
        </p:spPr>
        <p:txBody>
          <a:bodyPr>
            <a:spAutoFit/>
          </a:bodyPr>
          <a:lstStyle/>
          <a:p>
            <a:pPr algn="ctr" eaLnBrk="1" fontAlgn="auto" hangingPunct="1">
              <a:spcBef>
                <a:spcPts val="0"/>
              </a:spcBef>
              <a:spcAft>
                <a:spcPts val="0"/>
              </a:spcAft>
              <a:defRPr/>
            </a:pPr>
            <a:r>
              <a:rPr lang="en-US" sz="2400" b="1" dirty="0">
                <a:solidFill>
                  <a:schemeClr val="accent6">
                    <a:lumMod val="50000"/>
                  </a:schemeClr>
                </a:solidFill>
                <a:latin typeface="Agency FB" pitchFamily="34" charset="0"/>
                <a:ea typeface="+mn-ea"/>
              </a:rPr>
              <a:t>Cardboard</a:t>
            </a:r>
          </a:p>
        </p:txBody>
      </p:sp>
      <p:sp>
        <p:nvSpPr>
          <p:cNvPr id="38" name="TextBox 149">
            <a:extLst>
              <a:ext uri="{FF2B5EF4-FFF2-40B4-BE49-F238E27FC236}">
                <a16:creationId xmlns:a16="http://schemas.microsoft.com/office/drawing/2014/main" id="{90D5FDA2-8D81-36D2-2698-C9ECBB4E24D7}"/>
              </a:ext>
            </a:extLst>
          </p:cNvPr>
          <p:cNvSpPr txBox="1">
            <a:spLocks noChangeArrowheads="1"/>
          </p:cNvSpPr>
          <p:nvPr/>
        </p:nvSpPr>
        <p:spPr bwMode="auto">
          <a:xfrm>
            <a:off x="4186476" y="1722415"/>
            <a:ext cx="132552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2000" dirty="0">
                <a:latin typeface="Agency FB" pitchFamily="34" charset="0"/>
              </a:rPr>
              <a:t>= 5 kilograms</a:t>
            </a:r>
          </a:p>
        </p:txBody>
      </p:sp>
      <p:sp>
        <p:nvSpPr>
          <p:cNvPr id="39" name="TextBox 152">
            <a:extLst>
              <a:ext uri="{FF2B5EF4-FFF2-40B4-BE49-F238E27FC236}">
                <a16:creationId xmlns:a16="http://schemas.microsoft.com/office/drawing/2014/main" id="{6FD0BC2C-1F5D-220D-5BA7-387C5F9B702D}"/>
              </a:ext>
            </a:extLst>
          </p:cNvPr>
          <p:cNvSpPr txBox="1">
            <a:spLocks noChangeArrowheads="1"/>
          </p:cNvSpPr>
          <p:nvPr/>
        </p:nvSpPr>
        <p:spPr bwMode="auto">
          <a:xfrm>
            <a:off x="3073600" y="3922710"/>
            <a:ext cx="2438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a:defRPr sz="3200">
                <a:solidFill>
                  <a:schemeClr val="tx1"/>
                </a:solidFill>
                <a:latin typeface="Calibri" pitchFamily="34" charset="0"/>
                <a:ea typeface="MS PGothic" pitchFamily="34" charset="-128"/>
              </a:defRPr>
            </a:lvl1pPr>
            <a:lvl2pPr>
              <a:defRPr sz="2800">
                <a:solidFill>
                  <a:schemeClr val="tx1"/>
                </a:solidFill>
                <a:latin typeface="Calibri" pitchFamily="34" charset="0"/>
                <a:ea typeface="MS PGothic" pitchFamily="34" charset="-128"/>
              </a:defRPr>
            </a:lvl2pPr>
            <a:lvl3pPr>
              <a:defRPr sz="2400">
                <a:solidFill>
                  <a:schemeClr val="tx1"/>
                </a:solidFill>
                <a:latin typeface="Calibri" pitchFamily="34" charset="0"/>
                <a:ea typeface="MS PGothic" pitchFamily="34" charset="-128"/>
              </a:defRPr>
            </a:lvl3pPr>
            <a:lvl4pPr>
              <a:defRPr sz="2000">
                <a:solidFill>
                  <a:schemeClr val="tx1"/>
                </a:solidFill>
                <a:latin typeface="Calibri" pitchFamily="34" charset="0"/>
                <a:ea typeface="MS PGothic" pitchFamily="34" charset="-128"/>
              </a:defRPr>
            </a:lvl4pPr>
            <a:lvl5pPr>
              <a:defRPr sz="2000">
                <a:solidFill>
                  <a:schemeClr val="tx1"/>
                </a:solidFill>
                <a:latin typeface="Calibri" pitchFamily="34" charset="0"/>
                <a:ea typeface="MS PGothic" pitchFamily="34" charset="-128"/>
              </a:defRPr>
            </a:lvl5pPr>
            <a:lvl6pPr eaLnBrk="0" fontAlgn="base" hangingPunct="0">
              <a:spcAft>
                <a:spcPct val="0"/>
              </a:spcAft>
              <a:buChar char="»"/>
              <a:defRPr sz="2000">
                <a:solidFill>
                  <a:schemeClr val="tx1"/>
                </a:solidFill>
                <a:latin typeface="Calibri" pitchFamily="34" charset="0"/>
                <a:ea typeface="MS PGothic" pitchFamily="34" charset="-128"/>
              </a:defRPr>
            </a:lvl6pPr>
            <a:lvl7pPr eaLnBrk="0" fontAlgn="base" hangingPunct="0">
              <a:spcAft>
                <a:spcPct val="0"/>
              </a:spcAft>
              <a:buChar char="»"/>
              <a:defRPr sz="2000">
                <a:solidFill>
                  <a:schemeClr val="tx1"/>
                </a:solidFill>
                <a:latin typeface="Calibri" pitchFamily="34" charset="0"/>
                <a:ea typeface="MS PGothic" pitchFamily="34" charset="-128"/>
              </a:defRPr>
            </a:lvl7pPr>
            <a:lvl8pPr eaLnBrk="0" fontAlgn="base" hangingPunct="0">
              <a:spcAft>
                <a:spcPct val="0"/>
              </a:spcAft>
              <a:buChar char="»"/>
              <a:defRPr sz="2000">
                <a:solidFill>
                  <a:schemeClr val="tx1"/>
                </a:solidFill>
                <a:latin typeface="Calibri" pitchFamily="34" charset="0"/>
                <a:ea typeface="MS PGothic" pitchFamily="34" charset="-128"/>
              </a:defRPr>
            </a:lvl8pPr>
            <a:lvl9pPr eaLnBrk="0" fontAlgn="base" hangingPunct="0">
              <a:spcAft>
                <a:spcPct val="0"/>
              </a:spcAft>
              <a:buChar char="»"/>
              <a:defRPr sz="2000">
                <a:solidFill>
                  <a:schemeClr val="tx1"/>
                </a:solidFill>
                <a:latin typeface="Calibri" pitchFamily="34" charset="0"/>
                <a:ea typeface="MS PGothic" pitchFamily="34" charset="-128"/>
              </a:defRPr>
            </a:lvl9pPr>
          </a:lstStyle>
          <a:p>
            <a:pPr eaLnBrk="1" hangingPunct="1"/>
            <a:r>
              <a:rPr lang="en-US" altLang="en-US" sz="1800" b="1" dirty="0">
                <a:latin typeface="Agency FB" pitchFamily="34" charset="0"/>
              </a:rPr>
              <a:t>= 5 Kilograms recycled</a:t>
            </a:r>
          </a:p>
        </p:txBody>
      </p:sp>
      <p:pic>
        <p:nvPicPr>
          <p:cNvPr id="40" name="Picture 39">
            <a:extLst>
              <a:ext uri="{FF2B5EF4-FFF2-40B4-BE49-F238E27FC236}">
                <a16:creationId xmlns:a16="http://schemas.microsoft.com/office/drawing/2014/main" id="{5CD7104F-6C27-9D4E-3B69-248E82394501}"/>
              </a:ext>
            </a:extLst>
          </p:cNvPr>
          <p:cNvPicPr>
            <a:picLocks noChangeAspect="1"/>
          </p:cNvPicPr>
          <p:nvPr/>
        </p:nvPicPr>
        <p:blipFill rotWithShape="1">
          <a:blip r:embed="rId5"/>
          <a:srcRect l="-1" r="-1"/>
          <a:stretch/>
        </p:blipFill>
        <p:spPr>
          <a:xfrm>
            <a:off x="3111789" y="3016569"/>
            <a:ext cx="1069061" cy="824861"/>
          </a:xfrm>
          <a:prstGeom prst="rect">
            <a:avLst/>
          </a:prstGeom>
        </p:spPr>
      </p:pic>
      <p:sp>
        <p:nvSpPr>
          <p:cNvPr id="41" name="TextBox 40">
            <a:extLst>
              <a:ext uri="{FF2B5EF4-FFF2-40B4-BE49-F238E27FC236}">
                <a16:creationId xmlns:a16="http://schemas.microsoft.com/office/drawing/2014/main" id="{E3DD4E80-14C9-CFA3-BEE2-3A70814594E7}"/>
              </a:ext>
            </a:extLst>
          </p:cNvPr>
          <p:cNvSpPr txBox="1"/>
          <p:nvPr/>
        </p:nvSpPr>
        <p:spPr>
          <a:xfrm>
            <a:off x="2761522" y="962384"/>
            <a:ext cx="3826995"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a:lstStyle>
          <a:p>
            <a:pPr algn="ctr"/>
            <a:r>
              <a:rPr lang="en-US" sz="2400" b="1" dirty="0">
                <a:solidFill>
                  <a:schemeClr val="tx1">
                    <a:lumMod val="50000"/>
                    <a:lumOff val="50000"/>
                  </a:schemeClr>
                </a:solidFill>
              </a:rPr>
              <a:t>November 2022 </a:t>
            </a:r>
          </a:p>
        </p:txBody>
      </p:sp>
      <p:sp>
        <p:nvSpPr>
          <p:cNvPr id="44" name="TextBox 43">
            <a:extLst>
              <a:ext uri="{FF2B5EF4-FFF2-40B4-BE49-F238E27FC236}">
                <a16:creationId xmlns:a16="http://schemas.microsoft.com/office/drawing/2014/main" id="{8B4C91A2-FBB5-614A-4D92-2E09F3C214A2}"/>
              </a:ext>
            </a:extLst>
          </p:cNvPr>
          <p:cNvSpPr txBox="1"/>
          <p:nvPr/>
        </p:nvSpPr>
        <p:spPr>
          <a:xfrm>
            <a:off x="6352597" y="1300472"/>
            <a:ext cx="2057400" cy="461665"/>
          </a:xfrm>
          <a:prstGeom prst="rect">
            <a:avLst/>
          </a:prstGeom>
          <a:noFill/>
        </p:spPr>
        <p:txBody>
          <a:bodyPr wrap="square" rtlCol="0">
            <a:spAutoFit/>
          </a:bodyPr>
          <a:lstStyle/>
          <a:p>
            <a:pPr algn="ctr"/>
            <a:r>
              <a:rPr lang="en-US" sz="2400" b="1" dirty="0">
                <a:solidFill>
                  <a:srgbClr val="FF0000"/>
                </a:solidFill>
                <a:latin typeface="Agency FB" pitchFamily="34" charset="0"/>
              </a:rPr>
              <a:t>Cans/Tins</a:t>
            </a:r>
          </a:p>
        </p:txBody>
      </p:sp>
      <p:sp>
        <p:nvSpPr>
          <p:cNvPr id="47" name="TextBox 46">
            <a:extLst>
              <a:ext uri="{FF2B5EF4-FFF2-40B4-BE49-F238E27FC236}">
                <a16:creationId xmlns:a16="http://schemas.microsoft.com/office/drawing/2014/main" id="{D1EE105E-2F1C-117C-3C8E-9CBE848256DA}"/>
              </a:ext>
            </a:extLst>
          </p:cNvPr>
          <p:cNvSpPr txBox="1"/>
          <p:nvPr/>
        </p:nvSpPr>
        <p:spPr>
          <a:xfrm>
            <a:off x="6565705" y="1765225"/>
            <a:ext cx="1320962" cy="400110"/>
          </a:xfrm>
          <a:prstGeom prst="rect">
            <a:avLst/>
          </a:prstGeom>
          <a:noFill/>
        </p:spPr>
        <p:txBody>
          <a:bodyPr wrap="square" rtlCol="0">
            <a:spAutoFit/>
          </a:bodyPr>
          <a:lstStyle/>
          <a:p>
            <a:pPr marL="173038" indent="-173038"/>
            <a:r>
              <a:rPr lang="en-US" sz="2000" dirty="0">
                <a:latin typeface="+mj-lt"/>
              </a:rPr>
              <a:t>= </a:t>
            </a:r>
            <a:r>
              <a:rPr lang="en-US" sz="2000" dirty="0">
                <a:latin typeface="Agency FB" panose="020B0503020202020204" pitchFamily="34" charset="0"/>
              </a:rPr>
              <a:t>20 cans</a:t>
            </a:r>
          </a:p>
        </p:txBody>
      </p:sp>
      <p:pic>
        <p:nvPicPr>
          <p:cNvPr id="50" name="Picture 4" descr="http://png.clipart.me/graphics/thumbs/972/aluminum-drink-can_97293563.jpg">
            <a:extLst>
              <a:ext uri="{FF2B5EF4-FFF2-40B4-BE49-F238E27FC236}">
                <a16:creationId xmlns:a16="http://schemas.microsoft.com/office/drawing/2014/main" id="{8CFCA3D0-5BB7-ED2D-F5EA-B18DE4E366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3773" y="1506382"/>
            <a:ext cx="727913" cy="94296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1994AE9C-71D6-48AA-30BF-1DD8F8DC031C}"/>
              </a:ext>
            </a:extLst>
          </p:cNvPr>
          <p:cNvSpPr txBox="1"/>
          <p:nvPr/>
        </p:nvSpPr>
        <p:spPr>
          <a:xfrm>
            <a:off x="6820303" y="4852635"/>
            <a:ext cx="2029131" cy="646331"/>
          </a:xfrm>
          <a:prstGeom prst="rect">
            <a:avLst/>
          </a:prstGeom>
          <a:noFill/>
        </p:spPr>
        <p:txBody>
          <a:bodyPr wrap="square" rtlCol="0">
            <a:spAutoFit/>
          </a:bodyPr>
          <a:lstStyle/>
          <a:p>
            <a:pPr marL="173038" indent="-173038"/>
            <a:r>
              <a:rPr lang="en-US" dirty="0"/>
              <a:t>= </a:t>
            </a:r>
            <a:r>
              <a:rPr lang="en-US" b="1" dirty="0">
                <a:latin typeface="Agency FB" panose="020B0503020202020204" pitchFamily="34" charset="0"/>
              </a:rPr>
              <a:t>229 cans recycled</a:t>
            </a:r>
          </a:p>
          <a:p>
            <a:pPr marL="173038" indent="-173038"/>
            <a:r>
              <a:rPr lang="en-US" b="1" dirty="0">
                <a:latin typeface="Agency FB" panose="020B0503020202020204" pitchFamily="34" charset="0"/>
              </a:rPr>
              <a:t>  </a:t>
            </a:r>
            <a:r>
              <a:rPr lang="en-US" b="1" i="1" dirty="0">
                <a:latin typeface="Agency FB" panose="020B0503020202020204" pitchFamily="34" charset="0"/>
              </a:rPr>
              <a:t>(8 kilograms</a:t>
            </a:r>
            <a:r>
              <a:rPr lang="en-US" b="1" i="1" dirty="0"/>
              <a:t>)</a:t>
            </a:r>
          </a:p>
        </p:txBody>
      </p:sp>
      <p:pic>
        <p:nvPicPr>
          <p:cNvPr id="68" name="Picture 67">
            <a:extLst>
              <a:ext uri="{FF2B5EF4-FFF2-40B4-BE49-F238E27FC236}">
                <a16:creationId xmlns:a16="http://schemas.microsoft.com/office/drawing/2014/main" id="{579E0C36-C608-8F79-EF11-57180BCF26E5}"/>
              </a:ext>
            </a:extLst>
          </p:cNvPr>
          <p:cNvPicPr>
            <a:picLocks noChangeAspect="1"/>
          </p:cNvPicPr>
          <p:nvPr/>
        </p:nvPicPr>
        <p:blipFill>
          <a:blip r:embed="rId7"/>
          <a:stretch>
            <a:fillRect/>
          </a:stretch>
        </p:blipFill>
        <p:spPr>
          <a:xfrm>
            <a:off x="5557981" y="2752527"/>
            <a:ext cx="731583" cy="944962"/>
          </a:xfrm>
          <a:prstGeom prst="rect">
            <a:avLst/>
          </a:prstGeom>
        </p:spPr>
      </p:pic>
      <p:pic>
        <p:nvPicPr>
          <p:cNvPr id="69" name="Picture 68">
            <a:extLst>
              <a:ext uri="{FF2B5EF4-FFF2-40B4-BE49-F238E27FC236}">
                <a16:creationId xmlns:a16="http://schemas.microsoft.com/office/drawing/2014/main" id="{D3788B98-5995-DFCA-50DA-3A847DAE5A4F}"/>
              </a:ext>
            </a:extLst>
          </p:cNvPr>
          <p:cNvPicPr>
            <a:picLocks noChangeAspect="1"/>
          </p:cNvPicPr>
          <p:nvPr/>
        </p:nvPicPr>
        <p:blipFill>
          <a:blip r:embed="rId7"/>
          <a:stretch>
            <a:fillRect/>
          </a:stretch>
        </p:blipFill>
        <p:spPr>
          <a:xfrm>
            <a:off x="6223213" y="2742196"/>
            <a:ext cx="731583" cy="944962"/>
          </a:xfrm>
          <a:prstGeom prst="rect">
            <a:avLst/>
          </a:prstGeom>
        </p:spPr>
      </p:pic>
      <p:pic>
        <p:nvPicPr>
          <p:cNvPr id="70" name="Picture 69">
            <a:extLst>
              <a:ext uri="{FF2B5EF4-FFF2-40B4-BE49-F238E27FC236}">
                <a16:creationId xmlns:a16="http://schemas.microsoft.com/office/drawing/2014/main" id="{43EC6885-D596-6FA3-2830-C69C4060E09B}"/>
              </a:ext>
            </a:extLst>
          </p:cNvPr>
          <p:cNvPicPr>
            <a:picLocks noChangeAspect="1"/>
          </p:cNvPicPr>
          <p:nvPr/>
        </p:nvPicPr>
        <p:blipFill>
          <a:blip r:embed="rId7"/>
          <a:stretch>
            <a:fillRect/>
          </a:stretch>
        </p:blipFill>
        <p:spPr>
          <a:xfrm>
            <a:off x="6850515" y="2713989"/>
            <a:ext cx="731583" cy="944962"/>
          </a:xfrm>
          <a:prstGeom prst="rect">
            <a:avLst/>
          </a:prstGeom>
        </p:spPr>
      </p:pic>
      <p:pic>
        <p:nvPicPr>
          <p:cNvPr id="71" name="Picture 70">
            <a:extLst>
              <a:ext uri="{FF2B5EF4-FFF2-40B4-BE49-F238E27FC236}">
                <a16:creationId xmlns:a16="http://schemas.microsoft.com/office/drawing/2014/main" id="{7FCF004E-8B2B-0530-22A3-01965E043C6E}"/>
              </a:ext>
            </a:extLst>
          </p:cNvPr>
          <p:cNvPicPr>
            <a:picLocks noChangeAspect="1"/>
          </p:cNvPicPr>
          <p:nvPr/>
        </p:nvPicPr>
        <p:blipFill>
          <a:blip r:embed="rId7"/>
          <a:stretch>
            <a:fillRect/>
          </a:stretch>
        </p:blipFill>
        <p:spPr>
          <a:xfrm>
            <a:off x="5557981" y="3710908"/>
            <a:ext cx="731583" cy="944962"/>
          </a:xfrm>
          <a:prstGeom prst="rect">
            <a:avLst/>
          </a:prstGeom>
        </p:spPr>
      </p:pic>
      <p:pic>
        <p:nvPicPr>
          <p:cNvPr id="72" name="Picture 71">
            <a:extLst>
              <a:ext uri="{FF2B5EF4-FFF2-40B4-BE49-F238E27FC236}">
                <a16:creationId xmlns:a16="http://schemas.microsoft.com/office/drawing/2014/main" id="{D45F0355-B8FB-75D8-7084-80A35B885091}"/>
              </a:ext>
            </a:extLst>
          </p:cNvPr>
          <p:cNvPicPr>
            <a:picLocks noChangeAspect="1"/>
          </p:cNvPicPr>
          <p:nvPr/>
        </p:nvPicPr>
        <p:blipFill>
          <a:blip r:embed="rId7"/>
          <a:stretch>
            <a:fillRect/>
          </a:stretch>
        </p:blipFill>
        <p:spPr>
          <a:xfrm>
            <a:off x="6223213" y="3700577"/>
            <a:ext cx="731583" cy="944962"/>
          </a:xfrm>
          <a:prstGeom prst="rect">
            <a:avLst/>
          </a:prstGeom>
        </p:spPr>
      </p:pic>
      <p:pic>
        <p:nvPicPr>
          <p:cNvPr id="73" name="Picture 72">
            <a:extLst>
              <a:ext uri="{FF2B5EF4-FFF2-40B4-BE49-F238E27FC236}">
                <a16:creationId xmlns:a16="http://schemas.microsoft.com/office/drawing/2014/main" id="{4C7CBEB4-DE1A-AE76-4B9D-ECB99DB05982}"/>
              </a:ext>
            </a:extLst>
          </p:cNvPr>
          <p:cNvPicPr>
            <a:picLocks noChangeAspect="1"/>
          </p:cNvPicPr>
          <p:nvPr/>
        </p:nvPicPr>
        <p:blipFill>
          <a:blip r:embed="rId7"/>
          <a:stretch>
            <a:fillRect/>
          </a:stretch>
        </p:blipFill>
        <p:spPr>
          <a:xfrm>
            <a:off x="6883177" y="3705743"/>
            <a:ext cx="731583" cy="944962"/>
          </a:xfrm>
          <a:prstGeom prst="rect">
            <a:avLst/>
          </a:prstGeom>
        </p:spPr>
      </p:pic>
      <p:pic>
        <p:nvPicPr>
          <p:cNvPr id="74" name="Picture 73">
            <a:extLst>
              <a:ext uri="{FF2B5EF4-FFF2-40B4-BE49-F238E27FC236}">
                <a16:creationId xmlns:a16="http://schemas.microsoft.com/office/drawing/2014/main" id="{0CBFB6FB-8BC4-C61A-97A5-98FFEFBD17CD}"/>
              </a:ext>
            </a:extLst>
          </p:cNvPr>
          <p:cNvPicPr>
            <a:picLocks noChangeAspect="1"/>
          </p:cNvPicPr>
          <p:nvPr/>
        </p:nvPicPr>
        <p:blipFill>
          <a:blip r:embed="rId7"/>
          <a:stretch>
            <a:fillRect/>
          </a:stretch>
        </p:blipFill>
        <p:spPr>
          <a:xfrm>
            <a:off x="7503882" y="2750243"/>
            <a:ext cx="731583" cy="944962"/>
          </a:xfrm>
          <a:prstGeom prst="rect">
            <a:avLst/>
          </a:prstGeom>
        </p:spPr>
      </p:pic>
      <p:pic>
        <p:nvPicPr>
          <p:cNvPr id="75" name="Picture 74">
            <a:extLst>
              <a:ext uri="{FF2B5EF4-FFF2-40B4-BE49-F238E27FC236}">
                <a16:creationId xmlns:a16="http://schemas.microsoft.com/office/drawing/2014/main" id="{F14CAE83-CDED-494F-9042-3157EE6232FA}"/>
              </a:ext>
            </a:extLst>
          </p:cNvPr>
          <p:cNvPicPr>
            <a:picLocks noChangeAspect="1"/>
          </p:cNvPicPr>
          <p:nvPr/>
        </p:nvPicPr>
        <p:blipFill>
          <a:blip r:embed="rId7"/>
          <a:stretch>
            <a:fillRect/>
          </a:stretch>
        </p:blipFill>
        <p:spPr>
          <a:xfrm>
            <a:off x="7536544" y="3741997"/>
            <a:ext cx="731583" cy="944962"/>
          </a:xfrm>
          <a:prstGeom prst="rect">
            <a:avLst/>
          </a:prstGeom>
        </p:spPr>
      </p:pic>
      <p:pic>
        <p:nvPicPr>
          <p:cNvPr id="76" name="Picture 75">
            <a:extLst>
              <a:ext uri="{FF2B5EF4-FFF2-40B4-BE49-F238E27FC236}">
                <a16:creationId xmlns:a16="http://schemas.microsoft.com/office/drawing/2014/main" id="{31BF0BFD-B2B3-A6A0-EC35-BF62DB4D09E2}"/>
              </a:ext>
            </a:extLst>
          </p:cNvPr>
          <p:cNvPicPr>
            <a:picLocks noChangeAspect="1"/>
          </p:cNvPicPr>
          <p:nvPr/>
        </p:nvPicPr>
        <p:blipFill>
          <a:blip r:embed="rId7"/>
          <a:stretch>
            <a:fillRect/>
          </a:stretch>
        </p:blipFill>
        <p:spPr>
          <a:xfrm>
            <a:off x="8182985" y="2745328"/>
            <a:ext cx="731583" cy="944962"/>
          </a:xfrm>
          <a:prstGeom prst="rect">
            <a:avLst/>
          </a:prstGeom>
        </p:spPr>
      </p:pic>
      <p:pic>
        <p:nvPicPr>
          <p:cNvPr id="77" name="Picture 76">
            <a:extLst>
              <a:ext uri="{FF2B5EF4-FFF2-40B4-BE49-F238E27FC236}">
                <a16:creationId xmlns:a16="http://schemas.microsoft.com/office/drawing/2014/main" id="{83F61717-DAC4-3890-66B5-044112A3A5D2}"/>
              </a:ext>
            </a:extLst>
          </p:cNvPr>
          <p:cNvPicPr>
            <a:picLocks noChangeAspect="1"/>
          </p:cNvPicPr>
          <p:nvPr/>
        </p:nvPicPr>
        <p:blipFill>
          <a:blip r:embed="rId7"/>
          <a:stretch>
            <a:fillRect/>
          </a:stretch>
        </p:blipFill>
        <p:spPr>
          <a:xfrm>
            <a:off x="8215647" y="3737082"/>
            <a:ext cx="731583" cy="944962"/>
          </a:xfrm>
          <a:prstGeom prst="rect">
            <a:avLst/>
          </a:prstGeom>
        </p:spPr>
      </p:pic>
      <p:pic>
        <p:nvPicPr>
          <p:cNvPr id="78" name="Picture 77">
            <a:extLst>
              <a:ext uri="{FF2B5EF4-FFF2-40B4-BE49-F238E27FC236}">
                <a16:creationId xmlns:a16="http://schemas.microsoft.com/office/drawing/2014/main" id="{A73E9430-A286-855C-51FA-57945B32E98B}"/>
              </a:ext>
            </a:extLst>
          </p:cNvPr>
          <p:cNvPicPr>
            <a:picLocks noChangeAspect="1"/>
          </p:cNvPicPr>
          <p:nvPr/>
        </p:nvPicPr>
        <p:blipFill>
          <a:blip r:embed="rId7"/>
          <a:stretch>
            <a:fillRect/>
          </a:stretch>
        </p:blipFill>
        <p:spPr>
          <a:xfrm>
            <a:off x="5557981" y="4682044"/>
            <a:ext cx="731583" cy="944962"/>
          </a:xfrm>
          <a:prstGeom prst="rect">
            <a:avLst/>
          </a:prstGeom>
        </p:spPr>
      </p:pic>
      <p:pic>
        <p:nvPicPr>
          <p:cNvPr id="79" name="Picture 78">
            <a:extLst>
              <a:ext uri="{FF2B5EF4-FFF2-40B4-BE49-F238E27FC236}">
                <a16:creationId xmlns:a16="http://schemas.microsoft.com/office/drawing/2014/main" id="{FF6960E0-3473-8D7B-3D0D-DCE92DF08137}"/>
              </a:ext>
            </a:extLst>
          </p:cNvPr>
          <p:cNvPicPr>
            <a:picLocks noChangeAspect="1"/>
          </p:cNvPicPr>
          <p:nvPr/>
        </p:nvPicPr>
        <p:blipFill rotWithShape="1">
          <a:blip r:embed="rId7"/>
          <a:srcRect r="41432"/>
          <a:stretch/>
        </p:blipFill>
        <p:spPr>
          <a:xfrm>
            <a:off x="6223213" y="4671713"/>
            <a:ext cx="428473" cy="944962"/>
          </a:xfrm>
          <a:prstGeom prst="rect">
            <a:avLst/>
          </a:prstGeom>
        </p:spPr>
      </p:pic>
    </p:spTree>
    <p:extLst>
      <p:ext uri="{BB962C8B-B14F-4D97-AF65-F5344CB8AC3E}">
        <p14:creationId xmlns:p14="http://schemas.microsoft.com/office/powerpoint/2010/main" val="225451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0" y="27432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Title 3"/>
          <p:cNvSpPr txBox="1">
            <a:spLocks/>
          </p:cNvSpPr>
          <p:nvPr/>
        </p:nvSpPr>
        <p:spPr bwMode="auto">
          <a:xfrm>
            <a:off x="152400" y="179571"/>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24" name="Picture 23"/>
          <p:cNvPicPr>
            <a:picLocks noChangeAspect="1"/>
          </p:cNvPicPr>
          <p:nvPr/>
        </p:nvPicPr>
        <p:blipFill>
          <a:blip r:embed="rId2"/>
          <a:stretch>
            <a:fillRect/>
          </a:stretch>
        </p:blipFill>
        <p:spPr>
          <a:xfrm>
            <a:off x="7622438" y="6116273"/>
            <a:ext cx="1277331" cy="582566"/>
          </a:xfrm>
          <a:prstGeom prst="rect">
            <a:avLst/>
          </a:prstGeom>
        </p:spPr>
      </p:pic>
      <p:pic>
        <p:nvPicPr>
          <p:cNvPr id="1032" name="Picture 8" descr="Braeburn Arusha - Home | Facebook">
            <a:extLst>
              <a:ext uri="{FF2B5EF4-FFF2-40B4-BE49-F238E27FC236}">
                <a16:creationId xmlns:a16="http://schemas.microsoft.com/office/drawing/2014/main" id="{B9D833A6-32DF-5D9E-251D-CC0C9B8AD9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298201" y="131755"/>
            <a:ext cx="904225" cy="976567"/>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56">
            <a:extLst>
              <a:ext uri="{FF2B5EF4-FFF2-40B4-BE49-F238E27FC236}">
                <a16:creationId xmlns:a16="http://schemas.microsoft.com/office/drawing/2014/main" id="{57A4FB99-80D8-415F-8AB7-FDCA5850F406}"/>
              </a:ext>
            </a:extLst>
          </p:cNvPr>
          <p:cNvSpPr txBox="1">
            <a:spLocks noChangeArrowheads="1"/>
          </p:cNvSpPr>
          <p:nvPr/>
        </p:nvSpPr>
        <p:spPr bwMode="auto">
          <a:xfrm>
            <a:off x="6201849" y="5352327"/>
            <a:ext cx="20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b="1" dirty="0">
                <a:latin typeface="Agency FB" pitchFamily="34" charset="0"/>
              </a:rPr>
              <a:t>= 104 bottles recycled </a:t>
            </a:r>
          </a:p>
          <a:p>
            <a:pPr eaLnBrk="1" hangingPunct="1"/>
            <a:r>
              <a:rPr lang="en-US" b="1" i="1" dirty="0">
                <a:latin typeface="Agency FB" pitchFamily="34" charset="0"/>
              </a:rPr>
              <a:t>(58 kilograms)</a:t>
            </a:r>
          </a:p>
        </p:txBody>
      </p:sp>
      <p:pic>
        <p:nvPicPr>
          <p:cNvPr id="11" name="Picture 2">
            <a:extLst>
              <a:ext uri="{FF2B5EF4-FFF2-40B4-BE49-F238E27FC236}">
                <a16:creationId xmlns:a16="http://schemas.microsoft.com/office/drawing/2014/main" id="{34B6FD60-1611-E747-8A8C-FE81273AAA5A}"/>
              </a:ext>
            </a:extLst>
          </p:cNvPr>
          <p:cNvPicPr>
            <a:picLocks noChangeAspect="1" noChangeArrowheads="1"/>
          </p:cNvPicPr>
          <p:nvPr/>
        </p:nvPicPr>
        <p:blipFill rotWithShape="1">
          <a:blip r:embed="rId4" cstate="print"/>
          <a:srcRect b="12664"/>
          <a:stretch/>
        </p:blipFill>
        <p:spPr bwMode="auto">
          <a:xfrm>
            <a:off x="314853" y="1546638"/>
            <a:ext cx="1035146" cy="998388"/>
          </a:xfrm>
          <a:prstGeom prst="rect">
            <a:avLst/>
          </a:prstGeom>
          <a:noFill/>
          <a:ln w="9525">
            <a:noFill/>
            <a:miter lim="800000"/>
            <a:headEnd/>
            <a:tailEnd/>
          </a:ln>
        </p:spPr>
      </p:pic>
      <p:sp>
        <p:nvSpPr>
          <p:cNvPr id="12" name="TextBox 11">
            <a:extLst>
              <a:ext uri="{FF2B5EF4-FFF2-40B4-BE49-F238E27FC236}">
                <a16:creationId xmlns:a16="http://schemas.microsoft.com/office/drawing/2014/main" id="{9C60BE5F-F18D-BCAA-9DB4-F9C09D403A5A}"/>
              </a:ext>
            </a:extLst>
          </p:cNvPr>
          <p:cNvSpPr txBox="1"/>
          <p:nvPr/>
        </p:nvSpPr>
        <p:spPr>
          <a:xfrm>
            <a:off x="1072603" y="1418508"/>
            <a:ext cx="2312458" cy="466474"/>
          </a:xfrm>
          <a:prstGeom prst="rect">
            <a:avLst/>
          </a:prstGeom>
          <a:noFill/>
        </p:spPr>
        <p:txBody>
          <a:bodyPr wrap="square" rtlCol="0">
            <a:spAutoFit/>
          </a:bodyPr>
          <a:lstStyle/>
          <a:p>
            <a:pPr algn="ctr"/>
            <a:r>
              <a:rPr lang="en-US" sz="2400" b="1" dirty="0">
                <a:solidFill>
                  <a:srgbClr val="00B0F0"/>
                </a:solidFill>
                <a:latin typeface="Agency FB" pitchFamily="34" charset="0"/>
              </a:rPr>
              <a:t>Plastic Bottles</a:t>
            </a:r>
          </a:p>
        </p:txBody>
      </p:sp>
      <p:sp>
        <p:nvSpPr>
          <p:cNvPr id="13" name="TextBox 12">
            <a:extLst>
              <a:ext uri="{FF2B5EF4-FFF2-40B4-BE49-F238E27FC236}">
                <a16:creationId xmlns:a16="http://schemas.microsoft.com/office/drawing/2014/main" id="{517A9D50-5949-DB00-9E17-3DE9BB147AC5}"/>
              </a:ext>
            </a:extLst>
          </p:cNvPr>
          <p:cNvSpPr txBox="1"/>
          <p:nvPr/>
        </p:nvSpPr>
        <p:spPr>
          <a:xfrm>
            <a:off x="1364879" y="1905912"/>
            <a:ext cx="2262005" cy="400110"/>
          </a:xfrm>
          <a:prstGeom prst="rect">
            <a:avLst/>
          </a:prstGeom>
          <a:noFill/>
        </p:spPr>
        <p:txBody>
          <a:bodyPr wrap="square" rtlCol="0">
            <a:spAutoFit/>
          </a:bodyPr>
          <a:lstStyle/>
          <a:p>
            <a:pPr marL="173038" indent="-173038"/>
            <a:r>
              <a:rPr lang="en-US" sz="2000" dirty="0">
                <a:latin typeface="Agency FB" pitchFamily="34" charset="0"/>
              </a:rPr>
              <a:t>= 50 bottles</a:t>
            </a:r>
          </a:p>
        </p:txBody>
      </p:sp>
      <p:sp>
        <p:nvSpPr>
          <p:cNvPr id="14" name="TextBox 13">
            <a:extLst>
              <a:ext uri="{FF2B5EF4-FFF2-40B4-BE49-F238E27FC236}">
                <a16:creationId xmlns:a16="http://schemas.microsoft.com/office/drawing/2014/main" id="{04730BC4-BD21-75E6-D42B-0BEC05B7A848}"/>
              </a:ext>
            </a:extLst>
          </p:cNvPr>
          <p:cNvSpPr txBox="1"/>
          <p:nvPr/>
        </p:nvSpPr>
        <p:spPr>
          <a:xfrm>
            <a:off x="256312" y="6089197"/>
            <a:ext cx="2174847" cy="646331"/>
          </a:xfrm>
          <a:prstGeom prst="rect">
            <a:avLst/>
          </a:prstGeom>
          <a:noFill/>
        </p:spPr>
        <p:txBody>
          <a:bodyPr wrap="square" rtlCol="0">
            <a:spAutoFit/>
          </a:bodyPr>
          <a:lstStyle/>
          <a:p>
            <a:pPr marL="173038" indent="-173038"/>
            <a:r>
              <a:rPr lang="en-US" b="1" dirty="0">
                <a:latin typeface="Agency FB" panose="020B0503020202020204" pitchFamily="34" charset="0"/>
              </a:rPr>
              <a:t>= 552 bottles recycled </a:t>
            </a:r>
          </a:p>
          <a:p>
            <a:pPr marL="173038" indent="-173038"/>
            <a:r>
              <a:rPr lang="en-US" b="1" i="1" dirty="0">
                <a:latin typeface="Agency FB" panose="020B0503020202020204" pitchFamily="34" charset="0"/>
              </a:rPr>
              <a:t>(16 kilograms)</a:t>
            </a:r>
          </a:p>
        </p:txBody>
      </p:sp>
      <p:pic>
        <p:nvPicPr>
          <p:cNvPr id="44" name="Picture 43">
            <a:extLst>
              <a:ext uri="{FF2B5EF4-FFF2-40B4-BE49-F238E27FC236}">
                <a16:creationId xmlns:a16="http://schemas.microsoft.com/office/drawing/2014/main" id="{102ADFA4-2F5E-4F0C-B241-086E770A9E84}"/>
              </a:ext>
            </a:extLst>
          </p:cNvPr>
          <p:cNvPicPr>
            <a:picLocks noChangeAspect="1"/>
          </p:cNvPicPr>
          <p:nvPr/>
        </p:nvPicPr>
        <p:blipFill>
          <a:blip r:embed="rId5"/>
          <a:stretch>
            <a:fillRect/>
          </a:stretch>
        </p:blipFill>
        <p:spPr>
          <a:xfrm>
            <a:off x="166016" y="2886883"/>
            <a:ext cx="1036410" cy="999831"/>
          </a:xfrm>
          <a:prstGeom prst="rect">
            <a:avLst/>
          </a:prstGeom>
        </p:spPr>
      </p:pic>
      <p:pic>
        <p:nvPicPr>
          <p:cNvPr id="46" name="Picture 45">
            <a:extLst>
              <a:ext uri="{FF2B5EF4-FFF2-40B4-BE49-F238E27FC236}">
                <a16:creationId xmlns:a16="http://schemas.microsoft.com/office/drawing/2014/main" id="{660CCA85-E83F-BAA3-9509-CEAA95206BE4}"/>
              </a:ext>
            </a:extLst>
          </p:cNvPr>
          <p:cNvPicPr>
            <a:picLocks noChangeAspect="1"/>
          </p:cNvPicPr>
          <p:nvPr/>
        </p:nvPicPr>
        <p:blipFill>
          <a:blip r:embed="rId5"/>
          <a:stretch>
            <a:fillRect/>
          </a:stretch>
        </p:blipFill>
        <p:spPr>
          <a:xfrm>
            <a:off x="1202426" y="2865108"/>
            <a:ext cx="1036410" cy="999831"/>
          </a:xfrm>
          <a:prstGeom prst="rect">
            <a:avLst/>
          </a:prstGeom>
        </p:spPr>
      </p:pic>
      <p:pic>
        <p:nvPicPr>
          <p:cNvPr id="47" name="Picture 46">
            <a:extLst>
              <a:ext uri="{FF2B5EF4-FFF2-40B4-BE49-F238E27FC236}">
                <a16:creationId xmlns:a16="http://schemas.microsoft.com/office/drawing/2014/main" id="{CEF18A73-2FB9-3235-A287-D5397B2DF9E1}"/>
              </a:ext>
            </a:extLst>
          </p:cNvPr>
          <p:cNvPicPr>
            <a:picLocks noChangeAspect="1"/>
          </p:cNvPicPr>
          <p:nvPr/>
        </p:nvPicPr>
        <p:blipFill>
          <a:blip r:embed="rId5"/>
          <a:stretch>
            <a:fillRect/>
          </a:stretch>
        </p:blipFill>
        <p:spPr>
          <a:xfrm>
            <a:off x="2238836" y="2865108"/>
            <a:ext cx="1036410" cy="999831"/>
          </a:xfrm>
          <a:prstGeom prst="rect">
            <a:avLst/>
          </a:prstGeom>
        </p:spPr>
      </p:pic>
      <p:pic>
        <p:nvPicPr>
          <p:cNvPr id="48" name="Picture 47">
            <a:extLst>
              <a:ext uri="{FF2B5EF4-FFF2-40B4-BE49-F238E27FC236}">
                <a16:creationId xmlns:a16="http://schemas.microsoft.com/office/drawing/2014/main" id="{89706CF4-EF22-078B-E2E3-BF9DE09CFBF4}"/>
              </a:ext>
            </a:extLst>
          </p:cNvPr>
          <p:cNvPicPr>
            <a:picLocks noChangeAspect="1"/>
          </p:cNvPicPr>
          <p:nvPr/>
        </p:nvPicPr>
        <p:blipFill>
          <a:blip r:embed="rId5"/>
          <a:stretch>
            <a:fillRect/>
          </a:stretch>
        </p:blipFill>
        <p:spPr>
          <a:xfrm>
            <a:off x="211548" y="3929155"/>
            <a:ext cx="1036410" cy="999831"/>
          </a:xfrm>
          <a:prstGeom prst="rect">
            <a:avLst/>
          </a:prstGeom>
        </p:spPr>
      </p:pic>
      <p:pic>
        <p:nvPicPr>
          <p:cNvPr id="53" name="Picture 52">
            <a:extLst>
              <a:ext uri="{FF2B5EF4-FFF2-40B4-BE49-F238E27FC236}">
                <a16:creationId xmlns:a16="http://schemas.microsoft.com/office/drawing/2014/main" id="{D746BA27-A34F-DE89-9D10-0ADD69C3D7DC}"/>
              </a:ext>
            </a:extLst>
          </p:cNvPr>
          <p:cNvPicPr>
            <a:picLocks noChangeAspect="1"/>
          </p:cNvPicPr>
          <p:nvPr/>
        </p:nvPicPr>
        <p:blipFill>
          <a:blip r:embed="rId5"/>
          <a:stretch>
            <a:fillRect/>
          </a:stretch>
        </p:blipFill>
        <p:spPr>
          <a:xfrm>
            <a:off x="1224008" y="3929155"/>
            <a:ext cx="1036410" cy="999831"/>
          </a:xfrm>
          <a:prstGeom prst="rect">
            <a:avLst/>
          </a:prstGeom>
        </p:spPr>
      </p:pic>
      <p:pic>
        <p:nvPicPr>
          <p:cNvPr id="57" name="Picture 56">
            <a:extLst>
              <a:ext uri="{FF2B5EF4-FFF2-40B4-BE49-F238E27FC236}">
                <a16:creationId xmlns:a16="http://schemas.microsoft.com/office/drawing/2014/main" id="{4238530A-F1D8-8D2D-24FA-723D7163471B}"/>
              </a:ext>
            </a:extLst>
          </p:cNvPr>
          <p:cNvPicPr>
            <a:picLocks noChangeAspect="1"/>
          </p:cNvPicPr>
          <p:nvPr/>
        </p:nvPicPr>
        <p:blipFill>
          <a:blip r:embed="rId5"/>
          <a:stretch>
            <a:fillRect/>
          </a:stretch>
        </p:blipFill>
        <p:spPr>
          <a:xfrm>
            <a:off x="2260418" y="3929155"/>
            <a:ext cx="1036410" cy="999831"/>
          </a:xfrm>
          <a:prstGeom prst="rect">
            <a:avLst/>
          </a:prstGeom>
        </p:spPr>
      </p:pic>
      <p:pic>
        <p:nvPicPr>
          <p:cNvPr id="59" name="Picture 58">
            <a:extLst>
              <a:ext uri="{FF2B5EF4-FFF2-40B4-BE49-F238E27FC236}">
                <a16:creationId xmlns:a16="http://schemas.microsoft.com/office/drawing/2014/main" id="{051C838B-E9A4-BA0E-451B-6B35E6FC21E4}"/>
              </a:ext>
            </a:extLst>
          </p:cNvPr>
          <p:cNvPicPr>
            <a:picLocks noChangeAspect="1"/>
          </p:cNvPicPr>
          <p:nvPr/>
        </p:nvPicPr>
        <p:blipFill>
          <a:blip r:embed="rId5"/>
          <a:stretch>
            <a:fillRect/>
          </a:stretch>
        </p:blipFill>
        <p:spPr>
          <a:xfrm>
            <a:off x="3244021" y="2877622"/>
            <a:ext cx="1036410" cy="999831"/>
          </a:xfrm>
          <a:prstGeom prst="rect">
            <a:avLst/>
          </a:prstGeom>
        </p:spPr>
      </p:pic>
      <p:pic>
        <p:nvPicPr>
          <p:cNvPr id="60" name="Picture 59">
            <a:extLst>
              <a:ext uri="{FF2B5EF4-FFF2-40B4-BE49-F238E27FC236}">
                <a16:creationId xmlns:a16="http://schemas.microsoft.com/office/drawing/2014/main" id="{9437EAAF-2759-6B1F-C035-4376D029CC08}"/>
              </a:ext>
            </a:extLst>
          </p:cNvPr>
          <p:cNvPicPr>
            <a:picLocks noChangeAspect="1"/>
          </p:cNvPicPr>
          <p:nvPr/>
        </p:nvPicPr>
        <p:blipFill>
          <a:blip r:embed="rId5"/>
          <a:stretch>
            <a:fillRect/>
          </a:stretch>
        </p:blipFill>
        <p:spPr>
          <a:xfrm>
            <a:off x="3265603" y="3941669"/>
            <a:ext cx="1036410" cy="999831"/>
          </a:xfrm>
          <a:prstGeom prst="rect">
            <a:avLst/>
          </a:prstGeom>
        </p:spPr>
      </p:pic>
      <p:pic>
        <p:nvPicPr>
          <p:cNvPr id="61" name="Picture 60">
            <a:extLst>
              <a:ext uri="{FF2B5EF4-FFF2-40B4-BE49-F238E27FC236}">
                <a16:creationId xmlns:a16="http://schemas.microsoft.com/office/drawing/2014/main" id="{39286D06-2147-561C-66A0-F0B50399F96C}"/>
              </a:ext>
            </a:extLst>
          </p:cNvPr>
          <p:cNvPicPr>
            <a:picLocks noChangeAspect="1"/>
          </p:cNvPicPr>
          <p:nvPr/>
        </p:nvPicPr>
        <p:blipFill>
          <a:blip r:embed="rId5"/>
          <a:stretch>
            <a:fillRect/>
          </a:stretch>
        </p:blipFill>
        <p:spPr>
          <a:xfrm>
            <a:off x="187598" y="4962325"/>
            <a:ext cx="1036410" cy="999831"/>
          </a:xfrm>
          <a:prstGeom prst="rect">
            <a:avLst/>
          </a:prstGeom>
        </p:spPr>
      </p:pic>
      <p:pic>
        <p:nvPicPr>
          <p:cNvPr id="62" name="Picture 61">
            <a:extLst>
              <a:ext uri="{FF2B5EF4-FFF2-40B4-BE49-F238E27FC236}">
                <a16:creationId xmlns:a16="http://schemas.microsoft.com/office/drawing/2014/main" id="{3D5EB5DA-B312-7F92-A3B8-0DACC1BD8E1B}"/>
              </a:ext>
            </a:extLst>
          </p:cNvPr>
          <p:cNvPicPr>
            <a:picLocks noChangeAspect="1"/>
          </p:cNvPicPr>
          <p:nvPr/>
        </p:nvPicPr>
        <p:blipFill>
          <a:blip r:embed="rId5"/>
          <a:stretch>
            <a:fillRect/>
          </a:stretch>
        </p:blipFill>
        <p:spPr>
          <a:xfrm>
            <a:off x="1200058" y="4962325"/>
            <a:ext cx="1036410" cy="999831"/>
          </a:xfrm>
          <a:prstGeom prst="rect">
            <a:avLst/>
          </a:prstGeom>
        </p:spPr>
      </p:pic>
      <p:pic>
        <p:nvPicPr>
          <p:cNvPr id="63" name="Picture 62">
            <a:extLst>
              <a:ext uri="{FF2B5EF4-FFF2-40B4-BE49-F238E27FC236}">
                <a16:creationId xmlns:a16="http://schemas.microsoft.com/office/drawing/2014/main" id="{A057C757-0D07-82E3-A45A-D2696DF98CF3}"/>
              </a:ext>
            </a:extLst>
          </p:cNvPr>
          <p:cNvPicPr>
            <a:picLocks noChangeAspect="1"/>
          </p:cNvPicPr>
          <p:nvPr/>
        </p:nvPicPr>
        <p:blipFill>
          <a:blip r:embed="rId5"/>
          <a:stretch>
            <a:fillRect/>
          </a:stretch>
        </p:blipFill>
        <p:spPr>
          <a:xfrm>
            <a:off x="2236468" y="4962325"/>
            <a:ext cx="1036410" cy="999831"/>
          </a:xfrm>
          <a:prstGeom prst="rect">
            <a:avLst/>
          </a:prstGeom>
        </p:spPr>
      </p:pic>
      <p:pic>
        <p:nvPicPr>
          <p:cNvPr id="96" name="Picture 95">
            <a:extLst>
              <a:ext uri="{FF2B5EF4-FFF2-40B4-BE49-F238E27FC236}">
                <a16:creationId xmlns:a16="http://schemas.microsoft.com/office/drawing/2014/main" id="{A5D833E8-E7BC-F655-FD2B-E93B52CCD088}"/>
              </a:ext>
            </a:extLst>
          </p:cNvPr>
          <p:cNvPicPr>
            <a:picLocks noChangeAspect="1"/>
          </p:cNvPicPr>
          <p:nvPr/>
        </p:nvPicPr>
        <p:blipFill rotWithShape="1">
          <a:blip r:embed="rId5"/>
          <a:srcRect r="81923"/>
          <a:stretch/>
        </p:blipFill>
        <p:spPr>
          <a:xfrm>
            <a:off x="3241653" y="4974839"/>
            <a:ext cx="187347" cy="999831"/>
          </a:xfrm>
          <a:prstGeom prst="rect">
            <a:avLst/>
          </a:prstGeom>
        </p:spPr>
      </p:pic>
      <p:pic>
        <p:nvPicPr>
          <p:cNvPr id="105" name="Picture 104">
            <a:extLst>
              <a:ext uri="{FF2B5EF4-FFF2-40B4-BE49-F238E27FC236}">
                <a16:creationId xmlns:a16="http://schemas.microsoft.com/office/drawing/2014/main" id="{52944DA4-EADE-1D48-6023-AED07DC8BCB3}"/>
              </a:ext>
            </a:extLst>
          </p:cNvPr>
          <p:cNvPicPr>
            <a:picLocks noChangeAspect="1"/>
          </p:cNvPicPr>
          <p:nvPr/>
        </p:nvPicPr>
        <p:blipFill>
          <a:blip r:embed="rId6"/>
          <a:stretch>
            <a:fillRect/>
          </a:stretch>
        </p:blipFill>
        <p:spPr>
          <a:xfrm>
            <a:off x="6057507" y="1534307"/>
            <a:ext cx="524301" cy="1091279"/>
          </a:xfrm>
          <a:prstGeom prst="rect">
            <a:avLst/>
          </a:prstGeom>
        </p:spPr>
      </p:pic>
      <p:sp>
        <p:nvSpPr>
          <p:cNvPr id="106" name="TextBox 38">
            <a:extLst>
              <a:ext uri="{FF2B5EF4-FFF2-40B4-BE49-F238E27FC236}">
                <a16:creationId xmlns:a16="http://schemas.microsoft.com/office/drawing/2014/main" id="{F09E4C71-18E4-F41C-D5F9-3CD18C30B147}"/>
              </a:ext>
            </a:extLst>
          </p:cNvPr>
          <p:cNvSpPr txBox="1">
            <a:spLocks noChangeArrowheads="1"/>
          </p:cNvSpPr>
          <p:nvPr/>
        </p:nvSpPr>
        <p:spPr bwMode="auto">
          <a:xfrm>
            <a:off x="6577655" y="2047388"/>
            <a:ext cx="121376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3038" indent="-1730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000" dirty="0">
                <a:latin typeface="Agency FB" pitchFamily="34" charset="0"/>
              </a:rPr>
              <a:t>= 10 bottles</a:t>
            </a:r>
          </a:p>
        </p:txBody>
      </p:sp>
      <p:sp>
        <p:nvSpPr>
          <p:cNvPr id="107" name="TextBox 106">
            <a:extLst>
              <a:ext uri="{FF2B5EF4-FFF2-40B4-BE49-F238E27FC236}">
                <a16:creationId xmlns:a16="http://schemas.microsoft.com/office/drawing/2014/main" id="{97C2F94F-5C74-C0D9-3046-04A54B07D09B}"/>
              </a:ext>
            </a:extLst>
          </p:cNvPr>
          <p:cNvSpPr txBox="1"/>
          <p:nvPr/>
        </p:nvSpPr>
        <p:spPr>
          <a:xfrm>
            <a:off x="6406666" y="1508550"/>
            <a:ext cx="1363373" cy="461665"/>
          </a:xfrm>
          <a:prstGeom prst="rect">
            <a:avLst/>
          </a:prstGeom>
          <a:noFill/>
        </p:spPr>
        <p:txBody>
          <a:bodyPr wrap="square" rtlCol="0">
            <a:spAutoFit/>
          </a:bodyPr>
          <a:lstStyle/>
          <a:p>
            <a:pPr algn="ctr"/>
            <a:r>
              <a:rPr lang="en-US" sz="2400" b="1" dirty="0">
                <a:solidFill>
                  <a:schemeClr val="accent3">
                    <a:lumMod val="75000"/>
                  </a:schemeClr>
                </a:solidFill>
                <a:latin typeface="Agency FB" pitchFamily="34" charset="0"/>
              </a:rPr>
              <a:t>Glass</a:t>
            </a:r>
          </a:p>
        </p:txBody>
      </p:sp>
      <p:pic>
        <p:nvPicPr>
          <p:cNvPr id="108" name="Picture 107">
            <a:extLst>
              <a:ext uri="{FF2B5EF4-FFF2-40B4-BE49-F238E27FC236}">
                <a16:creationId xmlns:a16="http://schemas.microsoft.com/office/drawing/2014/main" id="{22C7F224-D88A-FD21-8030-1421ACC7E13A}"/>
              </a:ext>
            </a:extLst>
          </p:cNvPr>
          <p:cNvPicPr>
            <a:picLocks noChangeAspect="1"/>
          </p:cNvPicPr>
          <p:nvPr/>
        </p:nvPicPr>
        <p:blipFill>
          <a:blip r:embed="rId6"/>
          <a:stretch>
            <a:fillRect/>
          </a:stretch>
        </p:blipFill>
        <p:spPr>
          <a:xfrm>
            <a:off x="6604772" y="2939433"/>
            <a:ext cx="524301" cy="1091279"/>
          </a:xfrm>
          <a:prstGeom prst="rect">
            <a:avLst/>
          </a:prstGeom>
        </p:spPr>
      </p:pic>
      <p:pic>
        <p:nvPicPr>
          <p:cNvPr id="109" name="Picture 108">
            <a:extLst>
              <a:ext uri="{FF2B5EF4-FFF2-40B4-BE49-F238E27FC236}">
                <a16:creationId xmlns:a16="http://schemas.microsoft.com/office/drawing/2014/main" id="{E12F2EFE-81F1-447B-1E06-472324BD7606}"/>
              </a:ext>
            </a:extLst>
          </p:cNvPr>
          <p:cNvPicPr>
            <a:picLocks noChangeAspect="1"/>
          </p:cNvPicPr>
          <p:nvPr/>
        </p:nvPicPr>
        <p:blipFill>
          <a:blip r:embed="rId6"/>
          <a:stretch>
            <a:fillRect/>
          </a:stretch>
        </p:blipFill>
        <p:spPr>
          <a:xfrm>
            <a:off x="7110700" y="2935473"/>
            <a:ext cx="524301" cy="1091279"/>
          </a:xfrm>
          <a:prstGeom prst="rect">
            <a:avLst/>
          </a:prstGeom>
        </p:spPr>
      </p:pic>
      <p:pic>
        <p:nvPicPr>
          <p:cNvPr id="110" name="Picture 109">
            <a:extLst>
              <a:ext uri="{FF2B5EF4-FFF2-40B4-BE49-F238E27FC236}">
                <a16:creationId xmlns:a16="http://schemas.microsoft.com/office/drawing/2014/main" id="{EF00A88D-2EE2-208D-68E3-848581B4DAE1}"/>
              </a:ext>
            </a:extLst>
          </p:cNvPr>
          <p:cNvPicPr>
            <a:picLocks noChangeAspect="1"/>
          </p:cNvPicPr>
          <p:nvPr/>
        </p:nvPicPr>
        <p:blipFill>
          <a:blip r:embed="rId6"/>
          <a:stretch>
            <a:fillRect/>
          </a:stretch>
        </p:blipFill>
        <p:spPr>
          <a:xfrm>
            <a:off x="7588850" y="2930753"/>
            <a:ext cx="524301" cy="1091279"/>
          </a:xfrm>
          <a:prstGeom prst="rect">
            <a:avLst/>
          </a:prstGeom>
        </p:spPr>
      </p:pic>
      <p:pic>
        <p:nvPicPr>
          <p:cNvPr id="112" name="Picture 111">
            <a:extLst>
              <a:ext uri="{FF2B5EF4-FFF2-40B4-BE49-F238E27FC236}">
                <a16:creationId xmlns:a16="http://schemas.microsoft.com/office/drawing/2014/main" id="{86588210-2F1D-010C-6E22-21913651E13B}"/>
              </a:ext>
            </a:extLst>
          </p:cNvPr>
          <p:cNvPicPr>
            <a:picLocks noChangeAspect="1"/>
          </p:cNvPicPr>
          <p:nvPr/>
        </p:nvPicPr>
        <p:blipFill>
          <a:blip r:embed="rId6"/>
          <a:stretch>
            <a:fillRect/>
          </a:stretch>
        </p:blipFill>
        <p:spPr>
          <a:xfrm>
            <a:off x="8050628" y="2930094"/>
            <a:ext cx="524301" cy="1091279"/>
          </a:xfrm>
          <a:prstGeom prst="rect">
            <a:avLst/>
          </a:prstGeom>
        </p:spPr>
      </p:pic>
      <p:pic>
        <p:nvPicPr>
          <p:cNvPr id="113" name="Picture 112">
            <a:extLst>
              <a:ext uri="{FF2B5EF4-FFF2-40B4-BE49-F238E27FC236}">
                <a16:creationId xmlns:a16="http://schemas.microsoft.com/office/drawing/2014/main" id="{FA35E857-4A3C-1F20-24DE-F1F0D95DAF8F}"/>
              </a:ext>
            </a:extLst>
          </p:cNvPr>
          <p:cNvPicPr>
            <a:picLocks noChangeAspect="1"/>
          </p:cNvPicPr>
          <p:nvPr/>
        </p:nvPicPr>
        <p:blipFill>
          <a:blip r:embed="rId6"/>
          <a:stretch>
            <a:fillRect/>
          </a:stretch>
        </p:blipFill>
        <p:spPr>
          <a:xfrm>
            <a:off x="6620403" y="4139631"/>
            <a:ext cx="524301" cy="1091279"/>
          </a:xfrm>
          <a:prstGeom prst="rect">
            <a:avLst/>
          </a:prstGeom>
        </p:spPr>
      </p:pic>
      <p:pic>
        <p:nvPicPr>
          <p:cNvPr id="114" name="Picture 113">
            <a:extLst>
              <a:ext uri="{FF2B5EF4-FFF2-40B4-BE49-F238E27FC236}">
                <a16:creationId xmlns:a16="http://schemas.microsoft.com/office/drawing/2014/main" id="{F52EC194-B6D2-2BB3-0018-86C7605E260A}"/>
              </a:ext>
            </a:extLst>
          </p:cNvPr>
          <p:cNvPicPr>
            <a:picLocks noChangeAspect="1"/>
          </p:cNvPicPr>
          <p:nvPr/>
        </p:nvPicPr>
        <p:blipFill>
          <a:blip r:embed="rId6"/>
          <a:stretch>
            <a:fillRect/>
          </a:stretch>
        </p:blipFill>
        <p:spPr>
          <a:xfrm>
            <a:off x="7126331" y="4135671"/>
            <a:ext cx="524301" cy="1091279"/>
          </a:xfrm>
          <a:prstGeom prst="rect">
            <a:avLst/>
          </a:prstGeom>
        </p:spPr>
      </p:pic>
      <p:pic>
        <p:nvPicPr>
          <p:cNvPr id="115" name="Picture 114">
            <a:extLst>
              <a:ext uri="{FF2B5EF4-FFF2-40B4-BE49-F238E27FC236}">
                <a16:creationId xmlns:a16="http://schemas.microsoft.com/office/drawing/2014/main" id="{8AB18944-1450-47D9-2A19-B2885C4D6611}"/>
              </a:ext>
            </a:extLst>
          </p:cNvPr>
          <p:cNvPicPr>
            <a:picLocks noChangeAspect="1"/>
          </p:cNvPicPr>
          <p:nvPr/>
        </p:nvPicPr>
        <p:blipFill>
          <a:blip r:embed="rId6"/>
          <a:stretch>
            <a:fillRect/>
          </a:stretch>
        </p:blipFill>
        <p:spPr>
          <a:xfrm>
            <a:off x="7604481" y="4130951"/>
            <a:ext cx="524301" cy="1091279"/>
          </a:xfrm>
          <a:prstGeom prst="rect">
            <a:avLst/>
          </a:prstGeom>
        </p:spPr>
      </p:pic>
      <p:pic>
        <p:nvPicPr>
          <p:cNvPr id="116" name="Picture 115">
            <a:extLst>
              <a:ext uri="{FF2B5EF4-FFF2-40B4-BE49-F238E27FC236}">
                <a16:creationId xmlns:a16="http://schemas.microsoft.com/office/drawing/2014/main" id="{801E790C-DAFC-88BD-8763-F806D5467874}"/>
              </a:ext>
            </a:extLst>
          </p:cNvPr>
          <p:cNvPicPr>
            <a:picLocks noChangeAspect="1"/>
          </p:cNvPicPr>
          <p:nvPr/>
        </p:nvPicPr>
        <p:blipFill rotWithShape="1">
          <a:blip r:embed="rId6"/>
          <a:srcRect r="55119"/>
          <a:stretch/>
        </p:blipFill>
        <p:spPr>
          <a:xfrm>
            <a:off x="8066260" y="4130292"/>
            <a:ext cx="235310" cy="1091279"/>
          </a:xfrm>
          <a:prstGeom prst="rect">
            <a:avLst/>
          </a:prstGeom>
        </p:spPr>
      </p:pic>
      <p:pic>
        <p:nvPicPr>
          <p:cNvPr id="117" name="Picture 116">
            <a:extLst>
              <a:ext uri="{FF2B5EF4-FFF2-40B4-BE49-F238E27FC236}">
                <a16:creationId xmlns:a16="http://schemas.microsoft.com/office/drawing/2014/main" id="{B79AA6B1-2FF7-9A07-0551-191A7BA2030A}"/>
              </a:ext>
            </a:extLst>
          </p:cNvPr>
          <p:cNvPicPr>
            <a:picLocks noChangeAspect="1"/>
          </p:cNvPicPr>
          <p:nvPr/>
        </p:nvPicPr>
        <p:blipFill>
          <a:blip r:embed="rId6"/>
          <a:stretch>
            <a:fillRect/>
          </a:stretch>
        </p:blipFill>
        <p:spPr>
          <a:xfrm>
            <a:off x="6080946" y="2936876"/>
            <a:ext cx="524301" cy="1091279"/>
          </a:xfrm>
          <a:prstGeom prst="rect">
            <a:avLst/>
          </a:prstGeom>
        </p:spPr>
      </p:pic>
      <p:pic>
        <p:nvPicPr>
          <p:cNvPr id="118" name="Picture 117">
            <a:extLst>
              <a:ext uri="{FF2B5EF4-FFF2-40B4-BE49-F238E27FC236}">
                <a16:creationId xmlns:a16="http://schemas.microsoft.com/office/drawing/2014/main" id="{A56C438A-483E-9933-7C97-1D92FE01EB67}"/>
              </a:ext>
            </a:extLst>
          </p:cNvPr>
          <p:cNvPicPr>
            <a:picLocks noChangeAspect="1"/>
          </p:cNvPicPr>
          <p:nvPr/>
        </p:nvPicPr>
        <p:blipFill>
          <a:blip r:embed="rId6"/>
          <a:stretch>
            <a:fillRect/>
          </a:stretch>
        </p:blipFill>
        <p:spPr>
          <a:xfrm>
            <a:off x="6096577" y="4137074"/>
            <a:ext cx="524301" cy="1091279"/>
          </a:xfrm>
          <a:prstGeom prst="rect">
            <a:avLst/>
          </a:prstGeom>
        </p:spPr>
      </p:pic>
      <p:pic>
        <p:nvPicPr>
          <p:cNvPr id="119" name="Picture 118">
            <a:extLst>
              <a:ext uri="{FF2B5EF4-FFF2-40B4-BE49-F238E27FC236}">
                <a16:creationId xmlns:a16="http://schemas.microsoft.com/office/drawing/2014/main" id="{5C0DB6B6-9899-4137-9D65-6509094A0C4C}"/>
              </a:ext>
            </a:extLst>
          </p:cNvPr>
          <p:cNvPicPr>
            <a:picLocks noChangeAspect="1"/>
          </p:cNvPicPr>
          <p:nvPr/>
        </p:nvPicPr>
        <p:blipFill>
          <a:blip r:embed="rId6"/>
          <a:stretch>
            <a:fillRect/>
          </a:stretch>
        </p:blipFill>
        <p:spPr>
          <a:xfrm>
            <a:off x="8540651" y="2929435"/>
            <a:ext cx="524301" cy="1091279"/>
          </a:xfrm>
          <a:prstGeom prst="rect">
            <a:avLst/>
          </a:prstGeom>
        </p:spPr>
      </p:pic>
    </p:spTree>
    <p:extLst>
      <p:ext uri="{BB962C8B-B14F-4D97-AF65-F5344CB8AC3E}">
        <p14:creationId xmlns:p14="http://schemas.microsoft.com/office/powerpoint/2010/main" val="3232547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8466" y="6096000"/>
            <a:ext cx="146853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Content Placeholder 6"/>
          <p:cNvGraphicFramePr>
            <a:graphicFrameLocks noGrp="1"/>
          </p:cNvGraphicFramePr>
          <p:nvPr>
            <p:ph idx="1"/>
            <p:extLst>
              <p:ext uri="{D42A27DB-BD31-4B8C-83A1-F6EECF244321}">
                <p14:modId xmlns:p14="http://schemas.microsoft.com/office/powerpoint/2010/main" val="815292930"/>
              </p:ext>
            </p:extLst>
          </p:nvPr>
        </p:nvGraphicFramePr>
        <p:xfrm>
          <a:off x="152400" y="1436132"/>
          <a:ext cx="8382000" cy="4964668"/>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p:cNvSpPr txBox="1">
            <a:spLocks/>
          </p:cNvSpPr>
          <p:nvPr/>
        </p:nvSpPr>
        <p:spPr bwMode="auto">
          <a:xfrm>
            <a:off x="-127001" y="381000"/>
            <a:ext cx="9144000" cy="71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dirty="0">
                <a:solidFill>
                  <a:schemeClr val="tx1">
                    <a:lumMod val="50000"/>
                    <a:lumOff val="50000"/>
                  </a:schemeClr>
                </a:solidFill>
              </a:rPr>
              <a:t>BRAEBURN</a:t>
            </a:r>
            <a:br>
              <a:rPr lang="en-US" sz="3600" dirty="0">
                <a:solidFill>
                  <a:schemeClr val="tx1">
                    <a:lumMod val="50000"/>
                    <a:lumOff val="50000"/>
                  </a:schemeClr>
                </a:solidFill>
              </a:rPr>
            </a:br>
            <a:r>
              <a:rPr lang="en-US" sz="3600" b="1" dirty="0">
                <a:solidFill>
                  <a:schemeClr val="accent3"/>
                </a:solidFill>
              </a:rPr>
              <a:t>Recycling Report</a:t>
            </a:r>
          </a:p>
        </p:txBody>
      </p:sp>
      <p:pic>
        <p:nvPicPr>
          <p:cNvPr id="5" name="Picture 8" descr="Braeburn Arusha - Home | Facebook">
            <a:extLst>
              <a:ext uri="{FF2B5EF4-FFF2-40B4-BE49-F238E27FC236}">
                <a16:creationId xmlns:a16="http://schemas.microsoft.com/office/drawing/2014/main" id="{C87F8619-DAE2-F188-777D-FC7A9ADBE5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287" t="11308" r="26988" b="12860"/>
          <a:stretch/>
        </p:blipFill>
        <p:spPr bwMode="auto">
          <a:xfrm>
            <a:off x="298201" y="131755"/>
            <a:ext cx="904225" cy="9765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771" y="62282"/>
            <a:ext cx="8229600" cy="1033524"/>
          </a:xfrm>
        </p:spPr>
        <p:txBody>
          <a:bodyPr rtlCol="0">
            <a:noAutofit/>
          </a:bodyPr>
          <a:lstStyle/>
          <a:p>
            <a:pPr eaLnBrk="1" fontAlgn="auto" hangingPunct="1">
              <a:spcAft>
                <a:spcPts val="0"/>
              </a:spcAft>
              <a:defRPr/>
            </a:pPr>
            <a:r>
              <a:rPr lang="en-US" sz="3600" dirty="0">
                <a:solidFill>
                  <a:schemeClr val="tx1">
                    <a:lumMod val="50000"/>
                    <a:lumOff val="50000"/>
                  </a:schemeClr>
                </a:solidFill>
                <a:ea typeface="+mj-ea"/>
                <a:cs typeface="+mj-cs"/>
              </a:rPr>
              <a:t>Monthly Comparison</a:t>
            </a:r>
            <a:br>
              <a:rPr lang="en-US" sz="3600" dirty="0">
                <a:solidFill>
                  <a:schemeClr val="tx1">
                    <a:lumMod val="50000"/>
                    <a:lumOff val="50000"/>
                  </a:schemeClr>
                </a:solidFill>
                <a:ea typeface="+mj-ea"/>
                <a:cs typeface="+mj-cs"/>
              </a:rPr>
            </a:br>
            <a:r>
              <a:rPr lang="en-US" sz="3600" dirty="0">
                <a:solidFill>
                  <a:schemeClr val="tx1">
                    <a:lumMod val="50000"/>
                    <a:lumOff val="50000"/>
                  </a:schemeClr>
                </a:solidFill>
                <a:ea typeface="+mj-ea"/>
                <a:cs typeface="+mj-cs"/>
              </a:rPr>
              <a:t>(Kilograms Recycled)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5622493"/>
              </p:ext>
            </p:extLst>
          </p:nvPr>
        </p:nvGraphicFramePr>
        <p:xfrm>
          <a:off x="711772" y="1524000"/>
          <a:ext cx="7746429" cy="4052193"/>
        </p:xfrm>
        <a:graphic>
          <a:graphicData uri="http://schemas.openxmlformats.org/drawingml/2006/table">
            <a:tbl>
              <a:tblPr firstRow="1" bandRow="1">
                <a:tableStyleId>{F5AB1C69-6EDB-4FF4-983F-18BD219EF322}</a:tableStyleId>
              </a:tblPr>
              <a:tblGrid>
                <a:gridCol w="1281363">
                  <a:extLst>
                    <a:ext uri="{9D8B030D-6E8A-4147-A177-3AD203B41FA5}">
                      <a16:colId xmlns:a16="http://schemas.microsoft.com/office/drawing/2014/main" val="20000"/>
                    </a:ext>
                  </a:extLst>
                </a:gridCol>
                <a:gridCol w="915172">
                  <a:extLst>
                    <a:ext uri="{9D8B030D-6E8A-4147-A177-3AD203B41FA5}">
                      <a16:colId xmlns:a16="http://schemas.microsoft.com/office/drawing/2014/main" val="20001"/>
                    </a:ext>
                  </a:extLst>
                </a:gridCol>
                <a:gridCol w="1391285">
                  <a:extLst>
                    <a:ext uri="{9D8B030D-6E8A-4147-A177-3AD203B41FA5}">
                      <a16:colId xmlns:a16="http://schemas.microsoft.com/office/drawing/2014/main" val="20002"/>
                    </a:ext>
                  </a:extLst>
                </a:gridCol>
                <a:gridCol w="1060038">
                  <a:extLst>
                    <a:ext uri="{9D8B030D-6E8A-4147-A177-3AD203B41FA5}">
                      <a16:colId xmlns:a16="http://schemas.microsoft.com/office/drawing/2014/main" val="20003"/>
                    </a:ext>
                  </a:extLst>
                </a:gridCol>
                <a:gridCol w="896955">
                  <a:extLst>
                    <a:ext uri="{9D8B030D-6E8A-4147-A177-3AD203B41FA5}">
                      <a16:colId xmlns:a16="http://schemas.microsoft.com/office/drawing/2014/main" val="20004"/>
                    </a:ext>
                  </a:extLst>
                </a:gridCol>
                <a:gridCol w="896955">
                  <a:extLst>
                    <a:ext uri="{9D8B030D-6E8A-4147-A177-3AD203B41FA5}">
                      <a16:colId xmlns:a16="http://schemas.microsoft.com/office/drawing/2014/main" val="20005"/>
                    </a:ext>
                  </a:extLst>
                </a:gridCol>
                <a:gridCol w="1304661">
                  <a:extLst>
                    <a:ext uri="{9D8B030D-6E8A-4147-A177-3AD203B41FA5}">
                      <a16:colId xmlns:a16="http://schemas.microsoft.com/office/drawing/2014/main" val="20006"/>
                    </a:ext>
                  </a:extLst>
                </a:gridCol>
              </a:tblGrid>
              <a:tr h="727401">
                <a:tc>
                  <a:txBody>
                    <a:bodyPr/>
                    <a:lstStyle/>
                    <a:p>
                      <a:pPr algn="ctr"/>
                      <a:r>
                        <a:rPr lang="en-US" sz="1800" kern="1200" dirty="0">
                          <a:solidFill>
                            <a:schemeClr val="bg1"/>
                          </a:solidFill>
                          <a:latin typeface="+mn-lt"/>
                          <a:ea typeface="+mn-ea"/>
                          <a:cs typeface="+mn-cs"/>
                        </a:rPr>
                        <a:t>Month</a:t>
                      </a:r>
                    </a:p>
                  </a:txBody>
                  <a:tcPr marL="91445" marR="91445" marT="45765" marB="45765"/>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Paper</a:t>
                      </a:r>
                    </a:p>
                  </a:txBody>
                  <a:tcPr marL="91445" marR="91445" marT="45765" marB="45765"/>
                </a:tc>
                <a:tc>
                  <a:txBody>
                    <a:bodyPr/>
                    <a:lstStyle/>
                    <a:p>
                      <a:pPr algn="ctr"/>
                      <a:r>
                        <a:rPr lang="en-US" sz="1800" dirty="0"/>
                        <a:t>Cardboard</a:t>
                      </a:r>
                      <a:endParaRPr lang="en-US" sz="1800" dirty="0">
                        <a:solidFill>
                          <a:srgbClr val="642F04"/>
                        </a:solidFill>
                      </a:endParaRPr>
                    </a:p>
                  </a:txBody>
                  <a:tcPr marL="91445" marR="91445" marT="45765" marB="45765"/>
                </a:tc>
                <a:tc>
                  <a:txBody>
                    <a:bodyPr/>
                    <a:lstStyle/>
                    <a:p>
                      <a:pPr algn="ctr"/>
                      <a:r>
                        <a:rPr lang="en-US" sz="1800" kern="1200" dirty="0"/>
                        <a:t>Plastic bottles</a:t>
                      </a:r>
                      <a:endParaRPr lang="en-US" sz="1800" kern="1200" dirty="0">
                        <a:solidFill>
                          <a:schemeClr val="tx2">
                            <a:lumMod val="40000"/>
                            <a:lumOff val="60000"/>
                          </a:schemeClr>
                        </a:solidFill>
                        <a:latin typeface="+mn-lt"/>
                        <a:ea typeface="+mn-ea"/>
                        <a:cs typeface="+mn-cs"/>
                      </a:endParaRPr>
                    </a:p>
                  </a:txBody>
                  <a:tcPr marL="91445" marR="91445" marT="45765" marB="45765"/>
                </a:tc>
                <a:tc>
                  <a:txBody>
                    <a:bodyPr/>
                    <a:lstStyle/>
                    <a:p>
                      <a:pPr algn="ctr"/>
                      <a:r>
                        <a:rPr lang="en-GB" sz="1800" dirty="0"/>
                        <a:t>Cans</a:t>
                      </a:r>
                      <a:endParaRPr lang="en-US" sz="1800" dirty="0"/>
                    </a:p>
                  </a:txBody>
                  <a:tcPr marL="91445" marR="91445" marT="45765" marB="45765"/>
                </a:tc>
                <a:tc>
                  <a:txBody>
                    <a:bodyPr/>
                    <a:lstStyle/>
                    <a:p>
                      <a:pPr algn="ctr"/>
                      <a:r>
                        <a:rPr lang="en-GB" sz="1800" dirty="0"/>
                        <a:t>Glass</a:t>
                      </a:r>
                      <a:endParaRPr lang="en-US" sz="1800" dirty="0"/>
                    </a:p>
                  </a:txBody>
                  <a:tcPr marL="91445" marR="91445" marT="45765" marB="45765"/>
                </a:tc>
                <a:tc>
                  <a:txBody>
                    <a:bodyPr/>
                    <a:lstStyle/>
                    <a:p>
                      <a:pPr algn="ctr"/>
                      <a:r>
                        <a:rPr lang="en-US" sz="1800" dirty="0"/>
                        <a:t>Total (in Kilograms)</a:t>
                      </a:r>
                    </a:p>
                  </a:txBody>
                  <a:tcPr marL="91445" marR="91445" marT="45765" marB="45765"/>
                </a:tc>
                <a:extLst>
                  <a:ext uri="{0D108BD9-81ED-4DB2-BD59-A6C34878D82A}">
                    <a16:rowId xmlns:a16="http://schemas.microsoft.com/office/drawing/2014/main" val="10000"/>
                  </a:ext>
                </a:extLst>
              </a:tr>
              <a:tr h="415599">
                <a:tc>
                  <a:txBody>
                    <a:bodyPr/>
                    <a:lstStyle/>
                    <a:p>
                      <a:r>
                        <a:rPr lang="en-GB" baseline="0" dirty="0"/>
                        <a:t>May 2022</a:t>
                      </a:r>
                      <a:endParaRPr lang="en-US" dirty="0"/>
                    </a:p>
                  </a:txBody>
                  <a:tcPr/>
                </a:tc>
                <a:tc>
                  <a:txBody>
                    <a:bodyPr/>
                    <a:lstStyle/>
                    <a:p>
                      <a:pPr algn="ctr"/>
                      <a:r>
                        <a:rPr lang="en-GB" dirty="0"/>
                        <a:t>27</a:t>
                      </a:r>
                      <a:endParaRPr lang="en-US" dirty="0"/>
                    </a:p>
                  </a:txBody>
                  <a:tcPr/>
                </a:tc>
                <a:tc>
                  <a:txBody>
                    <a:bodyPr/>
                    <a:lstStyle/>
                    <a:p>
                      <a:pPr algn="ctr"/>
                      <a:r>
                        <a:rPr lang="en-GB" dirty="0"/>
                        <a:t>3</a:t>
                      </a:r>
                      <a:endParaRPr lang="en-US" dirty="0"/>
                    </a:p>
                  </a:txBody>
                  <a:tcPr/>
                </a:tc>
                <a:tc>
                  <a:txBody>
                    <a:bodyPr/>
                    <a:lstStyle/>
                    <a:p>
                      <a:pPr algn="ctr"/>
                      <a:r>
                        <a:rPr lang="en-GB" dirty="0"/>
                        <a:t>7</a:t>
                      </a:r>
                      <a:endParaRPr lang="en-US" dirty="0"/>
                    </a:p>
                  </a:txBody>
                  <a:tcPr/>
                </a:tc>
                <a:tc>
                  <a:txBody>
                    <a:bodyPr/>
                    <a:lstStyle/>
                    <a:p>
                      <a:pPr algn="ctr"/>
                      <a:r>
                        <a:rPr lang="en-GB" dirty="0"/>
                        <a:t>2</a:t>
                      </a:r>
                      <a:endParaRPr lang="en-US" dirty="0"/>
                    </a:p>
                  </a:txBody>
                  <a:tcPr/>
                </a:tc>
                <a:tc>
                  <a:txBody>
                    <a:bodyPr/>
                    <a:lstStyle/>
                    <a:p>
                      <a:pPr algn="ctr"/>
                      <a:r>
                        <a:rPr lang="en-GB" dirty="0"/>
                        <a:t>36</a:t>
                      </a:r>
                      <a:endParaRPr lang="en-US" dirty="0"/>
                    </a:p>
                  </a:txBody>
                  <a:tcPr/>
                </a:tc>
                <a:tc>
                  <a:txBody>
                    <a:bodyPr/>
                    <a:lstStyle/>
                    <a:p>
                      <a:pPr algn="ctr"/>
                      <a:r>
                        <a:rPr lang="en-GB" b="1" dirty="0"/>
                        <a:t>75</a:t>
                      </a:r>
                      <a:endParaRPr lang="en-US" b="1" dirty="0"/>
                    </a:p>
                  </a:txBody>
                  <a:tcPr/>
                </a:tc>
                <a:extLst>
                  <a:ext uri="{0D108BD9-81ED-4DB2-BD59-A6C34878D82A}">
                    <a16:rowId xmlns:a16="http://schemas.microsoft.com/office/drawing/2014/main" val="10001"/>
                  </a:ext>
                </a:extLst>
              </a:tr>
              <a:tr h="415599">
                <a:tc>
                  <a:txBody>
                    <a:bodyPr/>
                    <a:lstStyle/>
                    <a:p>
                      <a:r>
                        <a:rPr lang="en-GB" dirty="0"/>
                        <a:t>June</a:t>
                      </a:r>
                      <a:endParaRPr lang="en-US" dirty="0"/>
                    </a:p>
                  </a:txBody>
                  <a:tcPr/>
                </a:tc>
                <a:tc>
                  <a:txBody>
                    <a:bodyPr/>
                    <a:lstStyle/>
                    <a:p>
                      <a:pPr algn="ctr"/>
                      <a:r>
                        <a:rPr lang="en-GB" dirty="0"/>
                        <a:t>11</a:t>
                      </a:r>
                      <a:endParaRPr lang="en-US" dirty="0"/>
                    </a:p>
                  </a:txBody>
                  <a:tcPr/>
                </a:tc>
                <a:tc>
                  <a:txBody>
                    <a:bodyPr/>
                    <a:lstStyle/>
                    <a:p>
                      <a:pPr algn="ctr"/>
                      <a:r>
                        <a:rPr lang="en-GB" dirty="0"/>
                        <a:t>0</a:t>
                      </a:r>
                      <a:endParaRPr lang="en-US" dirty="0"/>
                    </a:p>
                  </a:txBody>
                  <a:tcPr/>
                </a:tc>
                <a:tc>
                  <a:txBody>
                    <a:bodyPr/>
                    <a:lstStyle/>
                    <a:p>
                      <a:pPr algn="ctr"/>
                      <a:r>
                        <a:rPr lang="en-GB" dirty="0"/>
                        <a:t>1</a:t>
                      </a:r>
                      <a:endParaRPr lang="en-US" dirty="0"/>
                    </a:p>
                  </a:txBody>
                  <a:tcPr/>
                </a:tc>
                <a:tc>
                  <a:txBody>
                    <a:bodyPr/>
                    <a:lstStyle/>
                    <a:p>
                      <a:pPr algn="ctr"/>
                      <a:r>
                        <a:rPr lang="en-GB" dirty="0"/>
                        <a:t>0</a:t>
                      </a:r>
                      <a:endParaRPr lang="en-US" dirty="0"/>
                    </a:p>
                  </a:txBody>
                  <a:tcPr/>
                </a:tc>
                <a:tc>
                  <a:txBody>
                    <a:bodyPr/>
                    <a:lstStyle/>
                    <a:p>
                      <a:pPr algn="ctr"/>
                      <a:r>
                        <a:rPr lang="en-GB" dirty="0"/>
                        <a:t>15</a:t>
                      </a:r>
                      <a:endParaRPr lang="en-US" dirty="0"/>
                    </a:p>
                  </a:txBody>
                  <a:tcPr/>
                </a:tc>
                <a:tc>
                  <a:txBody>
                    <a:bodyPr/>
                    <a:lstStyle/>
                    <a:p>
                      <a:pPr algn="ctr"/>
                      <a:r>
                        <a:rPr lang="en-GB" b="1" dirty="0"/>
                        <a:t>27</a:t>
                      </a:r>
                      <a:endParaRPr lang="en-US" b="1" dirty="0"/>
                    </a:p>
                  </a:txBody>
                  <a:tcPr/>
                </a:tc>
                <a:extLst>
                  <a:ext uri="{0D108BD9-81ED-4DB2-BD59-A6C34878D82A}">
                    <a16:rowId xmlns:a16="http://schemas.microsoft.com/office/drawing/2014/main" val="10002"/>
                  </a:ext>
                </a:extLst>
              </a:tr>
              <a:tr h="415599">
                <a:tc>
                  <a:txBody>
                    <a:bodyPr/>
                    <a:lstStyle/>
                    <a:p>
                      <a:r>
                        <a:rPr lang="en-GB" dirty="0"/>
                        <a:t>July</a:t>
                      </a:r>
                      <a:endParaRPr lang="en-US" dirty="0"/>
                    </a:p>
                  </a:txBody>
                  <a:tcPr/>
                </a:tc>
                <a:tc>
                  <a:txBody>
                    <a:bodyPr/>
                    <a:lstStyle/>
                    <a:p>
                      <a:pPr algn="ctr"/>
                      <a:r>
                        <a:rPr lang="en-GB" dirty="0"/>
                        <a:t>11</a:t>
                      </a:r>
                      <a:endParaRPr lang="en-US" dirty="0"/>
                    </a:p>
                  </a:txBody>
                  <a:tcPr/>
                </a:tc>
                <a:tc>
                  <a:txBody>
                    <a:bodyPr/>
                    <a:lstStyle/>
                    <a:p>
                      <a:pPr algn="ctr"/>
                      <a:r>
                        <a:rPr lang="en-GB" dirty="0"/>
                        <a:t>0</a:t>
                      </a:r>
                      <a:endParaRPr lang="en-US" dirty="0"/>
                    </a:p>
                  </a:txBody>
                  <a:tcPr/>
                </a:tc>
                <a:tc>
                  <a:txBody>
                    <a:bodyPr/>
                    <a:lstStyle/>
                    <a:p>
                      <a:pPr algn="ctr"/>
                      <a:r>
                        <a:rPr lang="en-GB" dirty="0"/>
                        <a:t>5</a:t>
                      </a:r>
                      <a:endParaRPr lang="en-US" dirty="0"/>
                    </a:p>
                  </a:txBody>
                  <a:tcPr/>
                </a:tc>
                <a:tc>
                  <a:txBody>
                    <a:bodyPr/>
                    <a:lstStyle/>
                    <a:p>
                      <a:pPr algn="ctr"/>
                      <a:r>
                        <a:rPr lang="en-GB" dirty="0"/>
                        <a:t>2</a:t>
                      </a:r>
                      <a:endParaRPr lang="en-US" dirty="0"/>
                    </a:p>
                  </a:txBody>
                  <a:tcPr/>
                </a:tc>
                <a:tc>
                  <a:txBody>
                    <a:bodyPr/>
                    <a:lstStyle/>
                    <a:p>
                      <a:pPr algn="ctr"/>
                      <a:r>
                        <a:rPr lang="en-GB" dirty="0"/>
                        <a:t>43</a:t>
                      </a:r>
                      <a:endParaRPr lang="en-US" dirty="0"/>
                    </a:p>
                  </a:txBody>
                  <a:tcPr/>
                </a:tc>
                <a:tc>
                  <a:txBody>
                    <a:bodyPr/>
                    <a:lstStyle/>
                    <a:p>
                      <a:pPr algn="ctr"/>
                      <a:r>
                        <a:rPr lang="en-GB" b="1" dirty="0"/>
                        <a:t>61</a:t>
                      </a:r>
                      <a:endParaRPr lang="en-US" b="1" dirty="0"/>
                    </a:p>
                  </a:txBody>
                  <a:tcPr/>
                </a:tc>
                <a:extLst>
                  <a:ext uri="{0D108BD9-81ED-4DB2-BD59-A6C34878D82A}">
                    <a16:rowId xmlns:a16="http://schemas.microsoft.com/office/drawing/2014/main" val="10003"/>
                  </a:ext>
                </a:extLst>
              </a:tr>
              <a:tr h="415599">
                <a:tc>
                  <a:txBody>
                    <a:bodyPr/>
                    <a:lstStyle/>
                    <a:p>
                      <a:r>
                        <a:rPr lang="en-GB" dirty="0"/>
                        <a:t>August</a:t>
                      </a:r>
                      <a:endParaRPr lang="en-US" dirty="0"/>
                    </a:p>
                  </a:txBody>
                  <a:tcPr/>
                </a:tc>
                <a:tc>
                  <a:txBody>
                    <a:bodyPr/>
                    <a:lstStyle/>
                    <a:p>
                      <a:pPr algn="ctr"/>
                      <a:r>
                        <a:rPr lang="en-GB" dirty="0"/>
                        <a:t>0</a:t>
                      </a:r>
                      <a:endParaRPr lang="en-US" dirty="0"/>
                    </a:p>
                  </a:txBody>
                  <a:tcPr/>
                </a:tc>
                <a:tc>
                  <a:txBody>
                    <a:bodyPr/>
                    <a:lstStyle/>
                    <a:p>
                      <a:pPr algn="ctr"/>
                      <a:r>
                        <a:rPr lang="en-GB" dirty="0"/>
                        <a:t>0</a:t>
                      </a:r>
                      <a:endParaRPr lang="en-US" dirty="0"/>
                    </a:p>
                  </a:txBody>
                  <a:tcPr/>
                </a:tc>
                <a:tc>
                  <a:txBody>
                    <a:bodyPr/>
                    <a:lstStyle/>
                    <a:p>
                      <a:pPr algn="ctr"/>
                      <a:r>
                        <a:rPr lang="en-GB" dirty="0"/>
                        <a:t>0</a:t>
                      </a:r>
                      <a:endParaRPr lang="en-US" dirty="0"/>
                    </a:p>
                  </a:txBody>
                  <a:tcPr/>
                </a:tc>
                <a:tc>
                  <a:txBody>
                    <a:bodyPr/>
                    <a:lstStyle/>
                    <a:p>
                      <a:pPr algn="ctr"/>
                      <a:r>
                        <a:rPr lang="en-GB" dirty="0"/>
                        <a:t>0</a:t>
                      </a:r>
                      <a:endParaRPr lang="en-US" dirty="0"/>
                    </a:p>
                  </a:txBody>
                  <a:tcPr/>
                </a:tc>
                <a:tc>
                  <a:txBody>
                    <a:bodyPr/>
                    <a:lstStyle/>
                    <a:p>
                      <a:pPr algn="ctr"/>
                      <a:r>
                        <a:rPr lang="en-GB" dirty="0"/>
                        <a:t>0</a:t>
                      </a:r>
                      <a:endParaRPr lang="en-US" dirty="0"/>
                    </a:p>
                  </a:txBody>
                  <a:tcPr/>
                </a:tc>
                <a:tc>
                  <a:txBody>
                    <a:bodyPr/>
                    <a:lstStyle/>
                    <a:p>
                      <a:pPr algn="ctr"/>
                      <a:r>
                        <a:rPr lang="en-GB" b="1" dirty="0"/>
                        <a:t>0</a:t>
                      </a:r>
                      <a:endParaRPr lang="en-US" b="1" dirty="0"/>
                    </a:p>
                  </a:txBody>
                  <a:tcPr/>
                </a:tc>
                <a:extLst>
                  <a:ext uri="{0D108BD9-81ED-4DB2-BD59-A6C34878D82A}">
                    <a16:rowId xmlns:a16="http://schemas.microsoft.com/office/drawing/2014/main" val="10004"/>
                  </a:ext>
                </a:extLst>
              </a:tr>
              <a:tr h="415599">
                <a:tc>
                  <a:txBody>
                    <a:bodyPr/>
                    <a:lstStyle/>
                    <a:p>
                      <a:r>
                        <a:rPr lang="en-GB" dirty="0"/>
                        <a:t>September</a:t>
                      </a:r>
                      <a:endParaRPr lang="en-US" dirty="0"/>
                    </a:p>
                  </a:txBody>
                  <a:tcPr/>
                </a:tc>
                <a:tc>
                  <a:txBody>
                    <a:bodyPr/>
                    <a:lstStyle/>
                    <a:p>
                      <a:pPr algn="ctr"/>
                      <a:r>
                        <a:rPr lang="en-GB" dirty="0"/>
                        <a:t>10</a:t>
                      </a:r>
                      <a:endParaRPr lang="en-US" dirty="0"/>
                    </a:p>
                  </a:txBody>
                  <a:tcPr/>
                </a:tc>
                <a:tc>
                  <a:txBody>
                    <a:bodyPr/>
                    <a:lstStyle/>
                    <a:p>
                      <a:pPr algn="ctr"/>
                      <a:r>
                        <a:rPr lang="en-GB" dirty="0"/>
                        <a:t>0</a:t>
                      </a:r>
                      <a:endParaRPr lang="en-US" dirty="0"/>
                    </a:p>
                  </a:txBody>
                  <a:tcPr/>
                </a:tc>
                <a:tc>
                  <a:txBody>
                    <a:bodyPr/>
                    <a:lstStyle/>
                    <a:p>
                      <a:pPr algn="ctr"/>
                      <a:r>
                        <a:rPr lang="en-GB" dirty="0"/>
                        <a:t>4</a:t>
                      </a:r>
                      <a:endParaRPr lang="en-US" dirty="0"/>
                    </a:p>
                  </a:txBody>
                  <a:tcPr/>
                </a:tc>
                <a:tc>
                  <a:txBody>
                    <a:bodyPr/>
                    <a:lstStyle/>
                    <a:p>
                      <a:pPr algn="ctr"/>
                      <a:r>
                        <a:rPr lang="en-GB" dirty="0"/>
                        <a:t>1</a:t>
                      </a:r>
                      <a:endParaRPr lang="en-US" dirty="0"/>
                    </a:p>
                  </a:txBody>
                  <a:tcPr/>
                </a:tc>
                <a:tc>
                  <a:txBody>
                    <a:bodyPr/>
                    <a:lstStyle/>
                    <a:p>
                      <a:pPr algn="ctr"/>
                      <a:r>
                        <a:rPr lang="en-GB" dirty="0"/>
                        <a:t>32</a:t>
                      </a:r>
                      <a:endParaRPr lang="en-US" dirty="0"/>
                    </a:p>
                  </a:txBody>
                  <a:tcPr/>
                </a:tc>
                <a:tc>
                  <a:txBody>
                    <a:bodyPr/>
                    <a:lstStyle/>
                    <a:p>
                      <a:pPr algn="ctr"/>
                      <a:r>
                        <a:rPr lang="en-GB" b="1" dirty="0"/>
                        <a:t>47</a:t>
                      </a:r>
                      <a:endParaRPr lang="en-US" b="1" dirty="0"/>
                    </a:p>
                  </a:txBody>
                  <a:tcPr/>
                </a:tc>
                <a:extLst>
                  <a:ext uri="{0D108BD9-81ED-4DB2-BD59-A6C34878D82A}">
                    <a16:rowId xmlns:a16="http://schemas.microsoft.com/office/drawing/2014/main" val="10005"/>
                  </a:ext>
                </a:extLst>
              </a:tr>
              <a:tr h="415599">
                <a:tc>
                  <a:txBody>
                    <a:bodyPr/>
                    <a:lstStyle/>
                    <a:p>
                      <a:r>
                        <a:rPr lang="en-GB" dirty="0"/>
                        <a:t>October</a:t>
                      </a:r>
                      <a:endParaRPr lang="en-US" dirty="0"/>
                    </a:p>
                  </a:txBody>
                  <a:tcPr/>
                </a:tc>
                <a:tc>
                  <a:txBody>
                    <a:bodyPr/>
                    <a:lstStyle/>
                    <a:p>
                      <a:pPr algn="ctr"/>
                      <a:r>
                        <a:rPr lang="en-GB" dirty="0"/>
                        <a:t>3</a:t>
                      </a:r>
                      <a:endParaRPr lang="en-US" dirty="0"/>
                    </a:p>
                  </a:txBody>
                  <a:tcPr/>
                </a:tc>
                <a:tc>
                  <a:txBody>
                    <a:bodyPr/>
                    <a:lstStyle/>
                    <a:p>
                      <a:pPr algn="ctr"/>
                      <a:r>
                        <a:rPr lang="en-GB" dirty="0"/>
                        <a:t>0</a:t>
                      </a:r>
                      <a:endParaRPr lang="en-US" dirty="0"/>
                    </a:p>
                  </a:txBody>
                  <a:tcPr/>
                </a:tc>
                <a:tc>
                  <a:txBody>
                    <a:bodyPr/>
                    <a:lstStyle/>
                    <a:p>
                      <a:pPr algn="ctr"/>
                      <a:r>
                        <a:rPr lang="en-GB" dirty="0"/>
                        <a:t>2</a:t>
                      </a:r>
                      <a:endParaRPr lang="en-US" dirty="0"/>
                    </a:p>
                  </a:txBody>
                  <a:tcPr/>
                </a:tc>
                <a:tc>
                  <a:txBody>
                    <a:bodyPr/>
                    <a:lstStyle/>
                    <a:p>
                      <a:pPr algn="ctr"/>
                      <a:r>
                        <a:rPr lang="en-GB" dirty="0"/>
                        <a:t>0</a:t>
                      </a:r>
                      <a:endParaRPr lang="en-US" dirty="0"/>
                    </a:p>
                  </a:txBody>
                  <a:tcPr/>
                </a:tc>
                <a:tc>
                  <a:txBody>
                    <a:bodyPr/>
                    <a:lstStyle/>
                    <a:p>
                      <a:pPr algn="ctr"/>
                      <a:r>
                        <a:rPr lang="en-GB" dirty="0"/>
                        <a:t>7</a:t>
                      </a:r>
                      <a:endParaRPr lang="en-US" dirty="0"/>
                    </a:p>
                  </a:txBody>
                  <a:tcPr/>
                </a:tc>
                <a:tc>
                  <a:txBody>
                    <a:bodyPr/>
                    <a:lstStyle/>
                    <a:p>
                      <a:pPr algn="ctr"/>
                      <a:r>
                        <a:rPr lang="en-GB" b="1" dirty="0"/>
                        <a:t>12</a:t>
                      </a:r>
                      <a:endParaRPr lang="en-US" b="1" dirty="0"/>
                    </a:p>
                  </a:txBody>
                  <a:tcPr/>
                </a:tc>
                <a:extLst>
                  <a:ext uri="{0D108BD9-81ED-4DB2-BD59-A6C34878D82A}">
                    <a16:rowId xmlns:a16="http://schemas.microsoft.com/office/drawing/2014/main" val="10006"/>
                  </a:ext>
                </a:extLst>
              </a:tr>
              <a:tr h="415599">
                <a:tc>
                  <a:txBody>
                    <a:bodyPr/>
                    <a:lstStyle/>
                    <a:p>
                      <a:r>
                        <a:rPr lang="en-US" dirty="0"/>
                        <a:t>November</a:t>
                      </a:r>
                    </a:p>
                  </a:txBody>
                  <a:tcPr/>
                </a:tc>
                <a:tc>
                  <a:txBody>
                    <a:bodyPr/>
                    <a:lstStyle/>
                    <a:p>
                      <a:pPr algn="ctr"/>
                      <a:r>
                        <a:rPr lang="en-US" dirty="0"/>
                        <a:t>36</a:t>
                      </a:r>
                    </a:p>
                  </a:txBody>
                  <a:tcPr/>
                </a:tc>
                <a:tc>
                  <a:txBody>
                    <a:bodyPr/>
                    <a:lstStyle/>
                    <a:p>
                      <a:pPr algn="ctr"/>
                      <a:r>
                        <a:rPr lang="en-US" dirty="0"/>
                        <a:t>5</a:t>
                      </a:r>
                    </a:p>
                  </a:txBody>
                  <a:tcPr/>
                </a:tc>
                <a:tc>
                  <a:txBody>
                    <a:bodyPr/>
                    <a:lstStyle/>
                    <a:p>
                      <a:pPr algn="ctr"/>
                      <a:r>
                        <a:rPr lang="en-US" dirty="0"/>
                        <a:t>16</a:t>
                      </a:r>
                    </a:p>
                  </a:txBody>
                  <a:tcPr/>
                </a:tc>
                <a:tc>
                  <a:txBody>
                    <a:bodyPr/>
                    <a:lstStyle/>
                    <a:p>
                      <a:pPr algn="ctr"/>
                      <a:r>
                        <a:rPr lang="en-US" dirty="0"/>
                        <a:t>8</a:t>
                      </a:r>
                    </a:p>
                  </a:txBody>
                  <a:tcPr/>
                </a:tc>
                <a:tc>
                  <a:txBody>
                    <a:bodyPr/>
                    <a:lstStyle/>
                    <a:p>
                      <a:pPr algn="ctr"/>
                      <a:r>
                        <a:rPr lang="en-US" dirty="0"/>
                        <a:t>58</a:t>
                      </a:r>
                    </a:p>
                  </a:txBody>
                  <a:tcPr/>
                </a:tc>
                <a:tc>
                  <a:txBody>
                    <a:bodyPr/>
                    <a:lstStyle/>
                    <a:p>
                      <a:pPr algn="ctr"/>
                      <a:r>
                        <a:rPr lang="en-US" b="1" dirty="0"/>
                        <a:t>123</a:t>
                      </a:r>
                    </a:p>
                  </a:txBody>
                  <a:tcPr/>
                </a:tc>
                <a:extLst>
                  <a:ext uri="{0D108BD9-81ED-4DB2-BD59-A6C34878D82A}">
                    <a16:rowId xmlns:a16="http://schemas.microsoft.com/office/drawing/2014/main" val="4176919761"/>
                  </a:ext>
                </a:extLst>
              </a:tr>
              <a:tr h="415599">
                <a:tc>
                  <a:txBody>
                    <a:bodyPr/>
                    <a:lstStyle/>
                    <a:p>
                      <a:r>
                        <a:rPr lang="en-GB" b="1" dirty="0"/>
                        <a:t>TOTAL</a:t>
                      </a:r>
                      <a:endParaRPr lang="en-US" b="1" dirty="0"/>
                    </a:p>
                  </a:txBody>
                  <a:tcPr/>
                </a:tc>
                <a:tc>
                  <a:txBody>
                    <a:bodyPr/>
                    <a:lstStyle/>
                    <a:p>
                      <a:pPr algn="ctr"/>
                      <a:r>
                        <a:rPr lang="en-GB" b="1" dirty="0"/>
                        <a:t>98</a:t>
                      </a:r>
                      <a:endParaRPr lang="en-US" b="1" dirty="0"/>
                    </a:p>
                  </a:txBody>
                  <a:tcPr/>
                </a:tc>
                <a:tc>
                  <a:txBody>
                    <a:bodyPr/>
                    <a:lstStyle/>
                    <a:p>
                      <a:pPr algn="ctr"/>
                      <a:r>
                        <a:rPr lang="en-GB" b="1" dirty="0"/>
                        <a:t>8</a:t>
                      </a:r>
                      <a:endParaRPr lang="en-US" b="1" dirty="0"/>
                    </a:p>
                  </a:txBody>
                  <a:tcPr/>
                </a:tc>
                <a:tc>
                  <a:txBody>
                    <a:bodyPr/>
                    <a:lstStyle/>
                    <a:p>
                      <a:pPr algn="ctr"/>
                      <a:r>
                        <a:rPr lang="en-GB" b="1" dirty="0"/>
                        <a:t>35</a:t>
                      </a:r>
                      <a:endParaRPr lang="en-US" b="1" dirty="0"/>
                    </a:p>
                  </a:txBody>
                  <a:tcPr/>
                </a:tc>
                <a:tc>
                  <a:txBody>
                    <a:bodyPr/>
                    <a:lstStyle/>
                    <a:p>
                      <a:pPr algn="ctr"/>
                      <a:r>
                        <a:rPr lang="en-GB" b="1" dirty="0"/>
                        <a:t>13</a:t>
                      </a:r>
                      <a:endParaRPr lang="en-US" b="1" dirty="0"/>
                    </a:p>
                  </a:txBody>
                  <a:tcPr/>
                </a:tc>
                <a:tc>
                  <a:txBody>
                    <a:bodyPr/>
                    <a:lstStyle/>
                    <a:p>
                      <a:pPr algn="ctr"/>
                      <a:r>
                        <a:rPr lang="en-GB" b="1" dirty="0"/>
                        <a:t>191</a:t>
                      </a:r>
                      <a:endParaRPr lang="en-US" b="1" dirty="0"/>
                    </a:p>
                  </a:txBody>
                  <a:tcPr/>
                </a:tc>
                <a:tc>
                  <a:txBody>
                    <a:bodyPr/>
                    <a:lstStyle/>
                    <a:p>
                      <a:pPr algn="ctr"/>
                      <a:r>
                        <a:rPr lang="en-GB" b="1" dirty="0"/>
                        <a:t>345</a:t>
                      </a:r>
                      <a:endParaRPr lang="en-US" b="1" dirty="0"/>
                    </a:p>
                  </a:txBody>
                  <a:tcPr/>
                </a:tc>
                <a:extLst>
                  <a:ext uri="{0D108BD9-81ED-4DB2-BD59-A6C34878D82A}">
                    <a16:rowId xmlns:a16="http://schemas.microsoft.com/office/drawing/2014/main" val="10007"/>
                  </a:ext>
                </a:extLst>
              </a:tr>
            </a:tbl>
          </a:graphicData>
        </a:graphic>
      </p:graphicFrame>
      <p:pic>
        <p:nvPicPr>
          <p:cNvPr id="7"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8466" y="6096000"/>
            <a:ext cx="146853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Braeburn Arusha - Home | Facebook">
            <a:extLst>
              <a:ext uri="{FF2B5EF4-FFF2-40B4-BE49-F238E27FC236}">
                <a16:creationId xmlns:a16="http://schemas.microsoft.com/office/drawing/2014/main" id="{0EBCCD10-30F1-4E9F-71DC-91AF5AE2FF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287" t="11308" r="26988" b="12860"/>
          <a:stretch/>
        </p:blipFill>
        <p:spPr bwMode="auto">
          <a:xfrm>
            <a:off x="298201" y="131755"/>
            <a:ext cx="904225" cy="9765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792162"/>
          </a:xfrm>
        </p:spPr>
        <p:txBody>
          <a:bodyPr>
            <a:normAutofit/>
          </a:bodyPr>
          <a:lstStyle/>
          <a:p>
            <a:r>
              <a:rPr lang="en-US" sz="3600" dirty="0">
                <a:solidFill>
                  <a:schemeClr val="tx1">
                    <a:lumMod val="50000"/>
                    <a:lumOff val="50000"/>
                  </a:schemeClr>
                </a:solidFill>
              </a:rPr>
              <a:t>Recycling Facts</a:t>
            </a:r>
          </a:p>
        </p:txBody>
      </p:sp>
      <p:sp>
        <p:nvSpPr>
          <p:cNvPr id="5" name="Content Placeholder 4"/>
          <p:cNvSpPr>
            <a:spLocks noGrp="1"/>
          </p:cNvSpPr>
          <p:nvPr>
            <p:ph idx="1"/>
          </p:nvPr>
        </p:nvSpPr>
        <p:spPr>
          <a:xfrm>
            <a:off x="1905000" y="990600"/>
            <a:ext cx="6858000" cy="1301795"/>
          </a:xfrm>
        </p:spPr>
        <p:txBody>
          <a:bodyPr>
            <a:noAutofit/>
          </a:bodyPr>
          <a:lstStyle/>
          <a:p>
            <a:pPr marL="0" indent="0">
              <a:buNone/>
            </a:pPr>
            <a:r>
              <a:rPr lang="en-US" sz="1800" dirty="0">
                <a:solidFill>
                  <a:schemeClr val="accent6">
                    <a:lumMod val="50000"/>
                  </a:schemeClr>
                </a:solidFill>
              </a:rPr>
              <a:t>All Cardboard  and white paper went to a local manufacturer that turns it into toilet paper rolls and brown envelopes.</a:t>
            </a:r>
          </a:p>
          <a:p>
            <a:pPr marL="0" indent="0">
              <a:buNone/>
            </a:pPr>
            <a:r>
              <a:rPr lang="en-US" sz="1800" dirty="0">
                <a:solidFill>
                  <a:schemeClr val="accent6">
                    <a:lumMod val="50000"/>
                  </a:schemeClr>
                </a:solidFill>
              </a:rPr>
              <a:t>Paper products omit serious amounts of </a:t>
            </a:r>
            <a:r>
              <a:rPr lang="en-US" sz="1800" u="sng" dirty="0">
                <a:solidFill>
                  <a:schemeClr val="accent6">
                    <a:lumMod val="50000"/>
                  </a:schemeClr>
                </a:solidFill>
              </a:rPr>
              <a:t>methane</a:t>
            </a:r>
            <a:r>
              <a:rPr lang="en-US" sz="1800" dirty="0">
                <a:solidFill>
                  <a:schemeClr val="accent6">
                    <a:lumMod val="50000"/>
                  </a:schemeClr>
                </a:solidFill>
              </a:rPr>
              <a:t> when placed in a landfill to decay.</a:t>
            </a:r>
          </a:p>
          <a:p>
            <a:pPr marL="0" indent="0">
              <a:buNone/>
            </a:pPr>
            <a:endParaRPr lang="en-US" sz="1800" dirty="0">
              <a:solidFill>
                <a:schemeClr val="accent6">
                  <a:lumMod val="50000"/>
                </a:schemeClr>
              </a:solidFill>
            </a:endParaRPr>
          </a:p>
          <a:p>
            <a:pPr marL="0" indent="0">
              <a:buNone/>
            </a:pPr>
            <a:endParaRPr lang="en-US" sz="1600" dirty="0">
              <a:solidFill>
                <a:schemeClr val="accent6">
                  <a:lumMod val="50000"/>
                </a:schemeClr>
              </a:solidFill>
            </a:endParaRPr>
          </a:p>
          <a:p>
            <a:pPr lvl="1"/>
            <a:endParaRPr lang="en-US" sz="1600" dirty="0"/>
          </a:p>
          <a:p>
            <a:pPr lvl="1"/>
            <a:endParaRPr lang="en-US" sz="1600" dirty="0"/>
          </a:p>
        </p:txBody>
      </p:sp>
      <p:pic>
        <p:nvPicPr>
          <p:cNvPr id="7" name="Picture 6" descr="http://www.co.washington.or.us/HHS/SWR/RecycleatHome/images/Flattened-Cardboard_1.jpg"/>
          <p:cNvPicPr/>
          <p:nvPr/>
        </p:nvPicPr>
        <p:blipFill>
          <a:blip r:embed="rId2" cstate="print"/>
          <a:srcRect/>
          <a:stretch>
            <a:fillRect/>
          </a:stretch>
        </p:blipFill>
        <p:spPr bwMode="auto">
          <a:xfrm>
            <a:off x="0" y="1041705"/>
            <a:ext cx="1828800" cy="1133474"/>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a:stretch>
            <a:fillRect/>
          </a:stretch>
        </p:blipFill>
        <p:spPr bwMode="auto">
          <a:xfrm>
            <a:off x="352425" y="2441305"/>
            <a:ext cx="1095375" cy="1209675"/>
          </a:xfrm>
          <a:prstGeom prst="rect">
            <a:avLst/>
          </a:prstGeom>
          <a:noFill/>
          <a:ln w="9525">
            <a:noFill/>
            <a:miter lim="800000"/>
            <a:headEnd/>
            <a:tailEnd/>
          </a:ln>
        </p:spPr>
      </p:pic>
      <p:sp>
        <p:nvSpPr>
          <p:cNvPr id="9" name="Content Placeholder 4"/>
          <p:cNvSpPr txBox="1">
            <a:spLocks/>
          </p:cNvSpPr>
          <p:nvPr/>
        </p:nvSpPr>
        <p:spPr>
          <a:xfrm>
            <a:off x="1905000" y="2287341"/>
            <a:ext cx="6858000" cy="1685926"/>
          </a:xfrm>
          <a:prstGeom prst="rect">
            <a:avLst/>
          </a:prstGeom>
        </p:spPr>
        <p:txBody>
          <a:bodyPr vert="horz" lIns="91440" tIns="45720" rIns="91440" bIns="45720" rtlCol="0">
            <a:noAutofit/>
          </a:bodyPr>
          <a:lstStyle/>
          <a:p>
            <a:pPr marR="0" lvl="0" fontAlgn="auto">
              <a:lnSpc>
                <a:spcPct val="100000"/>
              </a:lnSpc>
              <a:spcBef>
                <a:spcPts val="1200"/>
              </a:spcBef>
              <a:spcAft>
                <a:spcPts val="0"/>
              </a:spcAft>
              <a:buClrTx/>
              <a:buSzTx/>
              <a:tabLst/>
              <a:defRPr/>
            </a:pPr>
            <a:r>
              <a:rPr lang="en-US" dirty="0">
                <a:solidFill>
                  <a:srgbClr val="00B0F0"/>
                </a:solidFill>
              </a:rPr>
              <a:t>Plastic bottles were given to local traders who process them into flakes and then export them to India. These are then used to make new plastic bottles, plastic chairs or even shirts or jackets.</a:t>
            </a:r>
          </a:p>
          <a:p>
            <a:pPr marR="0" lvl="0" fontAlgn="auto">
              <a:lnSpc>
                <a:spcPct val="100000"/>
              </a:lnSpc>
              <a:spcBef>
                <a:spcPts val="1200"/>
              </a:spcBef>
              <a:spcAft>
                <a:spcPts val="0"/>
              </a:spcAft>
              <a:buClrTx/>
              <a:buSzTx/>
              <a:tabLst/>
              <a:defRPr/>
            </a:pPr>
            <a:r>
              <a:rPr lang="en-US" dirty="0">
                <a:solidFill>
                  <a:srgbClr val="00B0F0"/>
                </a:solidFill>
              </a:rPr>
              <a:t>1 recycled plastic bottle saves enough energy to power a 60-watt light bulb for three hours.</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rgbClr val="00B0F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rgbClr val="00B0F0"/>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rgbClr val="00B0F0"/>
              </a:solidFill>
              <a:effectLst/>
              <a:uLnTx/>
              <a:uFillTx/>
              <a:latin typeface="+mn-lt"/>
              <a:ea typeface="+mn-ea"/>
              <a:cs typeface="+mn-cs"/>
            </a:endParaRPr>
          </a:p>
        </p:txBody>
      </p:sp>
      <p:sp>
        <p:nvSpPr>
          <p:cNvPr id="2" name="Rectangle 1"/>
          <p:cNvSpPr/>
          <p:nvPr/>
        </p:nvSpPr>
        <p:spPr>
          <a:xfrm>
            <a:off x="1905000" y="4009072"/>
            <a:ext cx="7162800" cy="1477328"/>
          </a:xfrm>
          <a:prstGeom prst="rect">
            <a:avLst/>
          </a:prstGeom>
        </p:spPr>
        <p:txBody>
          <a:bodyPr wrap="square">
            <a:spAutoFit/>
          </a:bodyPr>
          <a:lstStyle/>
          <a:p>
            <a:r>
              <a:rPr lang="en-US" dirty="0">
                <a:solidFill>
                  <a:srgbClr val="FF0000"/>
                </a:solidFill>
              </a:rPr>
              <a:t>Cans went to a local company that will melt it down into new metal products like steel frames and bars</a:t>
            </a:r>
          </a:p>
          <a:p>
            <a:endParaRPr lang="en-US" dirty="0">
              <a:solidFill>
                <a:srgbClr val="FF0000"/>
              </a:solidFill>
            </a:endParaRPr>
          </a:p>
          <a:p>
            <a:r>
              <a:rPr lang="en-US" dirty="0">
                <a:solidFill>
                  <a:srgbClr val="FF0000"/>
                </a:solidFill>
              </a:rPr>
              <a:t>• One recycled can saves enough energy to power a television for 3 hours. </a:t>
            </a:r>
          </a:p>
          <a:p>
            <a:r>
              <a:rPr lang="en-US" dirty="0">
                <a:solidFill>
                  <a:srgbClr val="FF0000"/>
                </a:solidFill>
              </a:rPr>
              <a:t>• Aluminum cans can be recycled and ready to use in just 6 weeks.</a:t>
            </a:r>
          </a:p>
        </p:txBody>
      </p:sp>
      <p:sp>
        <p:nvSpPr>
          <p:cNvPr id="3" name="Rectangle 2"/>
          <p:cNvSpPr/>
          <p:nvPr/>
        </p:nvSpPr>
        <p:spPr>
          <a:xfrm>
            <a:off x="1905000" y="5581471"/>
            <a:ext cx="6858000" cy="1200329"/>
          </a:xfrm>
          <a:prstGeom prst="rect">
            <a:avLst/>
          </a:prstGeom>
        </p:spPr>
        <p:txBody>
          <a:bodyPr wrap="square">
            <a:spAutoFit/>
          </a:bodyPr>
          <a:lstStyle/>
          <a:p>
            <a:r>
              <a:rPr lang="en-US" dirty="0">
                <a:solidFill>
                  <a:schemeClr val="accent3">
                    <a:lumMod val="50000"/>
                  </a:schemeClr>
                </a:solidFill>
              </a:rPr>
              <a:t>Glass went to a local manufacturer that crushes the glass and reheats it to make new bottles.</a:t>
            </a:r>
          </a:p>
          <a:p>
            <a:pPr marL="736600" indent="-273050"/>
            <a:r>
              <a:rPr lang="en-US" dirty="0">
                <a:solidFill>
                  <a:schemeClr val="accent3">
                    <a:lumMod val="50000"/>
                  </a:schemeClr>
                </a:solidFill>
              </a:rPr>
              <a:t>•    Glass is 100% recyclable and can be used again and again </a:t>
            </a:r>
          </a:p>
          <a:p>
            <a:pPr marL="736600" indent="-273050"/>
            <a:r>
              <a:rPr lang="en-US" dirty="0">
                <a:solidFill>
                  <a:schemeClr val="accent3">
                    <a:lumMod val="50000"/>
                  </a:schemeClr>
                </a:solidFill>
              </a:rPr>
              <a:t>•    Glass that ends up in landfills will never decompose</a:t>
            </a:r>
          </a:p>
        </p:txBody>
      </p:sp>
      <p:pic>
        <p:nvPicPr>
          <p:cNvPr id="12" name="Picture 2" descr="http://cliparts101.com/files/1/D99971AB6AE7DE0EAC48DF72EA7F498F/Wine_bottle.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742" r="30072"/>
          <a:stretch/>
        </p:blipFill>
        <p:spPr bwMode="auto">
          <a:xfrm>
            <a:off x="613576" y="5581471"/>
            <a:ext cx="453224" cy="11566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png.clipart.me/graphics/thumbs/972/aluminum-drink-can_9729356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1025" y="4343400"/>
            <a:ext cx="485775"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4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3600" dirty="0">
                <a:solidFill>
                  <a:schemeClr val="tx1">
                    <a:lumMod val="50000"/>
                    <a:lumOff val="50000"/>
                  </a:schemeClr>
                </a:solidFill>
              </a:rPr>
              <a:t>How long does it take to decompose in a landfill if not recycled?</a:t>
            </a:r>
          </a:p>
        </p:txBody>
      </p:sp>
      <p:sp>
        <p:nvSpPr>
          <p:cNvPr id="7" name="TextBox 6"/>
          <p:cNvSpPr txBox="1"/>
          <p:nvPr/>
        </p:nvSpPr>
        <p:spPr>
          <a:xfrm>
            <a:off x="2590800" y="6324600"/>
            <a:ext cx="3962400" cy="369332"/>
          </a:xfrm>
          <a:prstGeom prst="rect">
            <a:avLst/>
          </a:prstGeom>
          <a:noFill/>
        </p:spPr>
        <p:txBody>
          <a:bodyPr wrap="square" rtlCol="0">
            <a:spAutoFit/>
          </a:bodyPr>
          <a:lstStyle/>
          <a:p>
            <a:r>
              <a:rPr lang="en-US" dirty="0"/>
              <a:t>Thank you for being a </a:t>
            </a:r>
            <a:r>
              <a:rPr lang="en-US" b="1" dirty="0"/>
              <a:t>RECYCLER</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3350" y="6000430"/>
            <a:ext cx="1803450" cy="820358"/>
          </a:xfrm>
          <a:prstGeom prst="rect">
            <a:avLst/>
          </a:prstGeom>
        </p:spPr>
      </p:pic>
      <p:pic>
        <p:nvPicPr>
          <p:cNvPr id="18" name="Picture 17" descr="http://www.deq.mt.gov/Recycle/images/Bottl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105" y="4317780"/>
            <a:ext cx="1533078" cy="1397220"/>
          </a:xfrm>
          <a:prstGeom prst="rect">
            <a:avLst/>
          </a:prstGeom>
          <a:noFill/>
          <a:ln w="9525">
            <a:noFill/>
            <a:miter lim="800000"/>
            <a:headEnd/>
            <a:tailEnd/>
          </a:ln>
        </p:spPr>
      </p:pic>
      <p:sp>
        <p:nvSpPr>
          <p:cNvPr id="20" name="Text Placeholder 2"/>
          <p:cNvSpPr txBox="1">
            <a:spLocks/>
          </p:cNvSpPr>
          <p:nvPr/>
        </p:nvSpPr>
        <p:spPr>
          <a:xfrm>
            <a:off x="2186676" y="2644665"/>
            <a:ext cx="2209800" cy="7429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Two months</a:t>
            </a:r>
          </a:p>
        </p:txBody>
      </p:sp>
      <p:sp>
        <p:nvSpPr>
          <p:cNvPr id="22" name="Text Placeholder 2"/>
          <p:cNvSpPr txBox="1">
            <a:spLocks/>
          </p:cNvSpPr>
          <p:nvPr/>
        </p:nvSpPr>
        <p:spPr>
          <a:xfrm>
            <a:off x="1905000" y="4732290"/>
            <a:ext cx="2209800" cy="74295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marL="342900" indent="-342900" defTabSz="457200">
              <a:defRPr sz="1200">
                <a:latin typeface="+mn-lt"/>
                <a:ea typeface="+mn-ea"/>
                <a:cs typeface="+mn-cs"/>
                <a:sym typeface="Helvetica"/>
              </a:defRPr>
            </a:lvl1pPr>
            <a:lvl2pPr marL="342900" indent="-114300" defTabSz="457200">
              <a:defRPr sz="1200">
                <a:latin typeface="+mn-lt"/>
                <a:ea typeface="+mn-ea"/>
                <a:cs typeface="+mn-cs"/>
                <a:sym typeface="Helvetica"/>
              </a:defRPr>
            </a:lvl2pPr>
            <a:lvl3pPr marL="342900" indent="114300" defTabSz="457200">
              <a:defRPr sz="1200">
                <a:latin typeface="+mn-lt"/>
                <a:ea typeface="+mn-ea"/>
                <a:cs typeface="+mn-cs"/>
                <a:sym typeface="Helvetica"/>
              </a:defRPr>
            </a:lvl3pPr>
            <a:lvl4pPr marL="342900" indent="342900" defTabSz="457200">
              <a:defRPr sz="1200">
                <a:latin typeface="+mn-lt"/>
                <a:ea typeface="+mn-ea"/>
                <a:cs typeface="+mn-cs"/>
                <a:sym typeface="Helvetica"/>
              </a:defRPr>
            </a:lvl4pPr>
            <a:lvl5pPr marL="342900" indent="571500" defTabSz="457200">
              <a:defRPr sz="1200">
                <a:latin typeface="+mn-lt"/>
                <a:ea typeface="+mn-ea"/>
                <a:cs typeface="+mn-cs"/>
                <a:sym typeface="Helvetica"/>
              </a:defRPr>
            </a:lvl5pPr>
            <a:lvl6pPr marL="342900" indent="1028700" defTabSz="457200">
              <a:defRPr sz="1200">
                <a:latin typeface="+mn-lt"/>
                <a:ea typeface="+mn-ea"/>
                <a:cs typeface="+mn-cs"/>
                <a:sym typeface="Helvetica"/>
              </a:defRPr>
            </a:lvl6pPr>
            <a:lvl7pPr marL="342900" indent="1485900" defTabSz="457200">
              <a:defRPr sz="1200">
                <a:latin typeface="+mn-lt"/>
                <a:ea typeface="+mn-ea"/>
                <a:cs typeface="+mn-cs"/>
                <a:sym typeface="Helvetica"/>
              </a:defRPr>
            </a:lvl7pPr>
            <a:lvl8pPr marL="342900" indent="1943100" defTabSz="457200">
              <a:defRPr sz="1200">
                <a:latin typeface="+mn-lt"/>
                <a:ea typeface="+mn-ea"/>
                <a:cs typeface="+mn-cs"/>
                <a:sym typeface="Helvetica"/>
              </a:defRPr>
            </a:lvl8pPr>
            <a:lvl9pPr marL="342900" indent="2400300" defTabSz="457200">
              <a:defRPr sz="1200">
                <a:latin typeface="+mn-lt"/>
                <a:ea typeface="+mn-ea"/>
                <a:cs typeface="+mn-cs"/>
                <a:sym typeface="Helvetica"/>
              </a:defRPr>
            </a:lvl9pPr>
          </a:lstStyle>
          <a:p>
            <a:r>
              <a:rPr lang="en-US" sz="2800" dirty="0"/>
              <a:t>80 Years</a:t>
            </a:r>
          </a:p>
        </p:txBody>
      </p:sp>
      <p:sp>
        <p:nvSpPr>
          <p:cNvPr id="23" name="Text Placeholder 2"/>
          <p:cNvSpPr txBox="1">
            <a:spLocks/>
          </p:cNvSpPr>
          <p:nvPr/>
        </p:nvSpPr>
        <p:spPr>
          <a:xfrm>
            <a:off x="6591300" y="2644665"/>
            <a:ext cx="2209800" cy="74295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marL="342900" indent="-342900" defTabSz="457200">
              <a:defRPr sz="1200">
                <a:latin typeface="+mn-lt"/>
                <a:ea typeface="+mn-ea"/>
                <a:cs typeface="+mn-cs"/>
                <a:sym typeface="Helvetica"/>
              </a:defRPr>
            </a:lvl1pPr>
            <a:lvl2pPr marL="342900" indent="-114300" defTabSz="457200">
              <a:defRPr sz="1200">
                <a:latin typeface="+mn-lt"/>
                <a:ea typeface="+mn-ea"/>
                <a:cs typeface="+mn-cs"/>
                <a:sym typeface="Helvetica"/>
              </a:defRPr>
            </a:lvl2pPr>
            <a:lvl3pPr marL="342900" indent="114300" defTabSz="457200">
              <a:defRPr sz="1200">
                <a:latin typeface="+mn-lt"/>
                <a:ea typeface="+mn-ea"/>
                <a:cs typeface="+mn-cs"/>
                <a:sym typeface="Helvetica"/>
              </a:defRPr>
            </a:lvl3pPr>
            <a:lvl4pPr marL="342900" indent="342900" defTabSz="457200">
              <a:defRPr sz="1200">
                <a:latin typeface="+mn-lt"/>
                <a:ea typeface="+mn-ea"/>
                <a:cs typeface="+mn-cs"/>
                <a:sym typeface="Helvetica"/>
              </a:defRPr>
            </a:lvl4pPr>
            <a:lvl5pPr marL="342900" indent="571500" defTabSz="457200">
              <a:defRPr sz="1200">
                <a:latin typeface="+mn-lt"/>
                <a:ea typeface="+mn-ea"/>
                <a:cs typeface="+mn-cs"/>
                <a:sym typeface="Helvetica"/>
              </a:defRPr>
            </a:lvl5pPr>
            <a:lvl6pPr marL="342900" indent="1028700" defTabSz="457200">
              <a:defRPr sz="1200">
                <a:latin typeface="+mn-lt"/>
                <a:ea typeface="+mn-ea"/>
                <a:cs typeface="+mn-cs"/>
                <a:sym typeface="Helvetica"/>
              </a:defRPr>
            </a:lvl6pPr>
            <a:lvl7pPr marL="342900" indent="1485900" defTabSz="457200">
              <a:defRPr sz="1200">
                <a:latin typeface="+mn-lt"/>
                <a:ea typeface="+mn-ea"/>
                <a:cs typeface="+mn-cs"/>
                <a:sym typeface="Helvetica"/>
              </a:defRPr>
            </a:lvl7pPr>
            <a:lvl8pPr marL="342900" indent="1943100" defTabSz="457200">
              <a:defRPr sz="1200">
                <a:latin typeface="+mn-lt"/>
                <a:ea typeface="+mn-ea"/>
                <a:cs typeface="+mn-cs"/>
                <a:sym typeface="Helvetica"/>
              </a:defRPr>
            </a:lvl8pPr>
            <a:lvl9pPr marL="342900" indent="2400300" defTabSz="457200">
              <a:defRPr sz="1200">
                <a:latin typeface="+mn-lt"/>
                <a:ea typeface="+mn-ea"/>
                <a:cs typeface="+mn-cs"/>
                <a:sym typeface="Helvetica"/>
              </a:defRPr>
            </a:lvl9pPr>
          </a:lstStyle>
          <a:p>
            <a:r>
              <a:rPr lang="en-US" sz="2800" dirty="0"/>
              <a:t>500 years</a:t>
            </a:r>
          </a:p>
        </p:txBody>
      </p:sp>
      <p:sp>
        <p:nvSpPr>
          <p:cNvPr id="24" name="Text Placeholder 2"/>
          <p:cNvSpPr txBox="1">
            <a:spLocks/>
          </p:cNvSpPr>
          <p:nvPr/>
        </p:nvSpPr>
        <p:spPr>
          <a:xfrm>
            <a:off x="6338645" y="4660680"/>
            <a:ext cx="2743200" cy="901590"/>
          </a:xfrm>
          <a:prstGeom prst="rect">
            <a:avLst/>
          </a:prstGeom>
          <a:ln w="12700">
            <a:miter lim="400000"/>
          </a:ln>
          <a:extLst>
            <a:ext uri="{C572A759-6A51-4108-AA02-DFA0A04FC94B}">
              <ma14:wrappingTextBoxFlag xmlns="" xmlns:ma14="http://schemas.microsoft.com/office/mac/drawingml/2011/main" val="1"/>
            </a:ext>
          </a:extLst>
        </p:spPr>
        <p:txBody>
          <a:bodyPr lIns="45719" rIns="45719"/>
          <a:lstStyle>
            <a:lvl1pPr marL="342900" indent="-342900" defTabSz="457200">
              <a:defRPr sz="1200">
                <a:latin typeface="+mn-lt"/>
                <a:ea typeface="+mn-ea"/>
                <a:cs typeface="+mn-cs"/>
                <a:sym typeface="Helvetica"/>
              </a:defRPr>
            </a:lvl1pPr>
            <a:lvl2pPr marL="342900" indent="-114300" defTabSz="457200">
              <a:defRPr sz="1200">
                <a:latin typeface="+mn-lt"/>
                <a:ea typeface="+mn-ea"/>
                <a:cs typeface="+mn-cs"/>
                <a:sym typeface="Helvetica"/>
              </a:defRPr>
            </a:lvl2pPr>
            <a:lvl3pPr marL="342900" indent="114300" defTabSz="457200">
              <a:defRPr sz="1200">
                <a:latin typeface="+mn-lt"/>
                <a:ea typeface="+mn-ea"/>
                <a:cs typeface="+mn-cs"/>
                <a:sym typeface="Helvetica"/>
              </a:defRPr>
            </a:lvl3pPr>
            <a:lvl4pPr marL="342900" indent="342900" defTabSz="457200">
              <a:defRPr sz="1200">
                <a:latin typeface="+mn-lt"/>
                <a:ea typeface="+mn-ea"/>
                <a:cs typeface="+mn-cs"/>
                <a:sym typeface="Helvetica"/>
              </a:defRPr>
            </a:lvl4pPr>
            <a:lvl5pPr marL="342900" indent="571500" defTabSz="457200">
              <a:defRPr sz="1200">
                <a:latin typeface="+mn-lt"/>
                <a:ea typeface="+mn-ea"/>
                <a:cs typeface="+mn-cs"/>
                <a:sym typeface="Helvetica"/>
              </a:defRPr>
            </a:lvl5pPr>
            <a:lvl6pPr marL="342900" indent="1028700" defTabSz="457200">
              <a:defRPr sz="1200">
                <a:latin typeface="+mn-lt"/>
                <a:ea typeface="+mn-ea"/>
                <a:cs typeface="+mn-cs"/>
                <a:sym typeface="Helvetica"/>
              </a:defRPr>
            </a:lvl6pPr>
            <a:lvl7pPr marL="342900" indent="1485900" defTabSz="457200">
              <a:defRPr sz="1200">
                <a:latin typeface="+mn-lt"/>
                <a:ea typeface="+mn-ea"/>
                <a:cs typeface="+mn-cs"/>
                <a:sym typeface="Helvetica"/>
              </a:defRPr>
            </a:lvl7pPr>
            <a:lvl8pPr marL="342900" indent="1943100" defTabSz="457200">
              <a:defRPr sz="1200">
                <a:latin typeface="+mn-lt"/>
                <a:ea typeface="+mn-ea"/>
                <a:cs typeface="+mn-cs"/>
                <a:sym typeface="Helvetica"/>
              </a:defRPr>
            </a:lvl8pPr>
            <a:lvl9pPr marL="342900" indent="2400300" defTabSz="457200">
              <a:defRPr sz="1200">
                <a:latin typeface="+mn-lt"/>
                <a:ea typeface="+mn-ea"/>
                <a:cs typeface="+mn-cs"/>
                <a:sym typeface="Helvetica"/>
              </a:defRPr>
            </a:lvl9pPr>
          </a:lstStyle>
          <a:p>
            <a:r>
              <a:rPr lang="en-US" sz="2800" dirty="0"/>
              <a:t>1 million years</a:t>
            </a:r>
          </a:p>
        </p:txBody>
      </p:sp>
      <p:pic>
        <p:nvPicPr>
          <p:cNvPr id="25" name="Picture 4" descr="http://png.clipart.me/graphics/thumbs/972/aluminum-drink-can_972935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88" y="4447859"/>
            <a:ext cx="758024" cy="11147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5" cstate="print"/>
          <a:srcRect/>
          <a:stretch>
            <a:fillRect/>
          </a:stretch>
        </p:blipFill>
        <p:spPr bwMode="auto">
          <a:xfrm>
            <a:off x="5220808" y="2411302"/>
            <a:ext cx="1095375" cy="1209675"/>
          </a:xfrm>
          <a:prstGeom prst="rect">
            <a:avLst/>
          </a:prstGeom>
          <a:noFill/>
          <a:ln w="9525">
            <a:noFill/>
            <a:miter lim="800000"/>
            <a:headEnd/>
            <a:tailEnd/>
          </a:ln>
        </p:spPr>
      </p:pic>
      <p:pic>
        <p:nvPicPr>
          <p:cNvPr id="13" name="Picture 12" descr="http://www.co.washington.or.us/HHS/SWR/RecycleatHome/images/Flattened-Cardboard_1.jpg"/>
          <p:cNvPicPr/>
          <p:nvPr/>
        </p:nvPicPr>
        <p:blipFill>
          <a:blip r:embed="rId6" cstate="print"/>
          <a:srcRect/>
          <a:stretch>
            <a:fillRect/>
          </a:stretch>
        </p:blipFill>
        <p:spPr bwMode="auto">
          <a:xfrm>
            <a:off x="228600" y="2438626"/>
            <a:ext cx="1828800" cy="1133474"/>
          </a:xfrm>
          <a:prstGeom prst="rect">
            <a:avLst/>
          </a:prstGeom>
          <a:noFill/>
          <a:ln w="9525">
            <a:noFill/>
            <a:miter lim="800000"/>
            <a:headEnd/>
            <a:tailEnd/>
          </a:ln>
        </p:spPr>
      </p:pic>
    </p:spTree>
    <p:extLst>
      <p:ext uri="{BB962C8B-B14F-4D97-AF65-F5344CB8AC3E}">
        <p14:creationId xmlns:p14="http://schemas.microsoft.com/office/powerpoint/2010/main" val="2221335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325562"/>
          </a:xfrm>
        </p:spPr>
        <p:txBody>
          <a:bodyPr/>
          <a:lstStyle/>
          <a:p>
            <a:pPr algn="ctr" defTabSz="914400">
              <a:defRPr sz="1800">
                <a:solidFill>
                  <a:srgbClr val="000000"/>
                </a:solidFill>
              </a:defRPr>
            </a:pPr>
            <a:r>
              <a:rPr lang="en-US" sz="4000" dirty="0">
                <a:solidFill>
                  <a:schemeClr val="tx1"/>
                </a:solidFill>
                <a:latin typeface="Arial"/>
                <a:ea typeface="Arial"/>
                <a:cs typeface="Arial"/>
              </a:rPr>
              <a:t>Where does it go</a:t>
            </a:r>
          </a:p>
        </p:txBody>
      </p:sp>
      <p:pic>
        <p:nvPicPr>
          <p:cNvPr id="4" name="Picture 3"/>
          <p:cNvPicPr/>
          <p:nvPr/>
        </p:nvPicPr>
        <p:blipFill>
          <a:blip r:embed="rId2" cstate="print">
            <a:extLst>
              <a:ext uri="{28A0092B-C50C-407E-A947-70E740481C1C}">
                <a14:useLocalDpi xmlns:a14="http://schemas.microsoft.com/office/drawing/2010/main"/>
              </a:ext>
            </a:extLst>
          </a:blip>
          <a:srcRect/>
          <a:stretch>
            <a:fillRect/>
          </a:stretch>
        </p:blipFill>
        <p:spPr bwMode="auto">
          <a:xfrm>
            <a:off x="533400" y="1124744"/>
            <a:ext cx="1524000" cy="1447800"/>
          </a:xfrm>
          <a:prstGeom prst="rect">
            <a:avLst/>
          </a:prstGeom>
          <a:noFill/>
          <a:ln w="3175">
            <a:solidFill>
              <a:schemeClr val="tx1"/>
            </a:solidFill>
            <a:miter lim="800000"/>
            <a:headEnd/>
            <a:tailEnd/>
          </a:ln>
        </p:spPr>
      </p:pic>
      <p:sp>
        <p:nvSpPr>
          <p:cNvPr id="6" name="TextBox 5"/>
          <p:cNvSpPr txBox="1"/>
          <p:nvPr/>
        </p:nvSpPr>
        <p:spPr>
          <a:xfrm>
            <a:off x="2209800" y="1581944"/>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a:rPr>
              <a:t>=</a:t>
            </a:r>
          </a:p>
        </p:txBody>
      </p:sp>
      <p:pic>
        <p:nvPicPr>
          <p:cNvPr id="7" name="Picture 6" descr="http://www.recycle-direct.com/images/cardboard.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2801144"/>
            <a:ext cx="2431969" cy="1888177"/>
          </a:xfrm>
          <a:prstGeom prst="rect">
            <a:avLst/>
          </a:prstGeom>
          <a:noFill/>
          <a:ln w="3175">
            <a:solidFill>
              <a:schemeClr val="tx1"/>
            </a:solidFill>
            <a:miter lim="800000"/>
            <a:headEnd/>
            <a:tailEnd/>
          </a:ln>
        </p:spPr>
      </p:pic>
      <p:sp>
        <p:nvSpPr>
          <p:cNvPr id="8" name="TextBox 7"/>
          <p:cNvSpPr txBox="1"/>
          <p:nvPr/>
        </p:nvSpPr>
        <p:spPr>
          <a:xfrm>
            <a:off x="2819400" y="3334544"/>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a:rPr>
              <a:t>=</a:t>
            </a:r>
          </a:p>
        </p:txBody>
      </p:sp>
      <p:pic>
        <p:nvPicPr>
          <p:cNvPr id="9" name="Picture 8" descr="http://www.deq.mt.gov/Recycle/images/Bottles.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47352" y="1264006"/>
            <a:ext cx="1582048" cy="1308538"/>
          </a:xfrm>
          <a:prstGeom prst="rect">
            <a:avLst/>
          </a:prstGeom>
          <a:noFill/>
          <a:ln w="3175">
            <a:solidFill>
              <a:schemeClr val="tx1"/>
            </a:solidFill>
            <a:miter lim="800000"/>
            <a:headEnd/>
            <a:tailEnd/>
          </a:ln>
        </p:spPr>
      </p:pic>
      <p:pic>
        <p:nvPicPr>
          <p:cNvPr id="10" name="Picture 9" descr="http://www.deq.mt.gov/Recycle/images/Bottles.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7162800" y="1264006"/>
            <a:ext cx="1582048" cy="1308538"/>
          </a:xfrm>
          <a:prstGeom prst="rect">
            <a:avLst/>
          </a:prstGeom>
          <a:noFill/>
          <a:ln w="3175">
            <a:solidFill>
              <a:schemeClr val="tx1"/>
            </a:solidFill>
            <a:miter lim="800000"/>
            <a:headEnd/>
            <a:tailEnd/>
          </a:ln>
        </p:spPr>
      </p:pic>
      <p:sp>
        <p:nvSpPr>
          <p:cNvPr id="11" name="TextBox 10"/>
          <p:cNvSpPr txBox="1"/>
          <p:nvPr/>
        </p:nvSpPr>
        <p:spPr>
          <a:xfrm>
            <a:off x="6705600" y="1492606"/>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a:rPr>
              <a:t>=</a:t>
            </a:r>
          </a:p>
        </p:txBody>
      </p:sp>
      <p:sp>
        <p:nvSpPr>
          <p:cNvPr id="62466" name="AutoShape 2" descr="data:image/jpeg;base64,/9j/4AAQSkZJRgABAQAAAQABAAD/2wCEAAkGBxQSEhUUEhQUFRUUFxQUFxYUFBQUFBQUFxUWFxcUFRQYHCggGBolHBUVITEhJSkrLi4uFx8zODMsNygtLisBCgoKDg0OFA8PFCwcFBwsLCwsLCwsLCssLCwsLCssKywsLDcsLDcsLCwrLCwsNyssNyw3LDc3KywsLCwsNzcsN//AABEIAOEA4QMBIgACEQEDEQH/xAAbAAABBQEBAAAAAAAAAAAAAAAAAQIDBAUGB//EAEAQAAIBAgMFBQYEBAQGAwAAAAABAgMRBCExBRJBUXEGE2GBkSIyocHR8EJScrEjYrLhgqLC8QczNGOSoxQVJP/EABcBAQEBAQAAAAAAAAAAAAAAAAABAgP/xAAcEQEBAQEBAAMBAAAAAAAAAAAAARECEjFhgSH/2gAMAwEAAhEDEQA/APcQAAAAAAAAAAAAAAAAAAAAAAAAAAAAAAAAAAAAAAAAAAAAAAAAAAAAAAAAAjqVlHXXkV5YhvTL9y4LglyjJt8X6iOIxNaAFNQshVDwGKtgV90ckMEwEKQowSgReYtxgkAi3mCkxglAh339oFUfgMEwEXeDJV7chgsAU3tGC1lH1I//ALil+ZfEg0AK+GxkKnuST8OPoWAAAAAAAAAAAAr4rEbuS1/Ydia+6vF5IzppvzLIFoRbe8/Um16DY8FwHxRpEiQ6CGj0QKOGxHEBYViIUBRAABbCBcAASwMS4BYLC3MfbG0d28I66N/IWrhdp7TUcoZvnyMKtiZS1Yxy82MaMW6pkn4jJEkkRyII1Uad02muKdn5HR7D7Q3ap1nm8oz5vlL6nNyRDIaPUAMPsrtJ1aW7J3nTsr8XF+6/l5G4bQAAAAknYUobXxG7C3GWXlxAqVq+897yXQfvW6sqUM3yJlUvJ+BpFpMkiyrKRMpZBU0WSJlaNTJkm+QTJjrkClpkxyln0JolAY5C7wDwGJhcaHAMTC4DwI97QSc0BXx+M3Iu2vA5ic73b4lvatdylbgigYtUqEYorAiaI5kpHICGRDInqEMwLfZ3E91iYPhL+G+krW+KiehnlVTmtT07A4jvKcJ/min6rM1ETgAFAcvtvFb1VrhH2fPidNUlZNvgm/Q4CddyblxbcvV3+ZYNmhJbqyfHW91mySlIoU6t0s3frf5E0aoRdUibfKHeE0p6W05qxFW4z0z6eJJvrR2d+BVhLxv5IWFTPRPj420ZBejIKctSFSyG05gW94WLK/eC79ncCVyz+g6TIKjd8rLroOnMB6f3cTf1Iac79Vl5C74EiZBiau7Fv0CpUss+JQ2tVyUSUZc559RjBAkRoriIxyY0IayJksiOQEUiCZPMhmBBM7jsdX3sMl+SUofG6+EkcRM6rsJP2aseUoy9Vb/SiwdSAAaRS2zU3aFR6ey165fM4CFTNZXtl0O07VTthp+Lgv8AMn8jgHVzRUbFOq9Lq2v9upNCom9cnyV2nn6mbGoT0qt+Fs/JhV6c81rdenoWZVL9TOqy0Joz0INGnJbzV9V46+IOS48dbFN1XvXXmOnU1INGNXJMbCoVoVna7tfW64rgNU82QaPeZIdvZNeZQhV8R/8A8hJx8cvBgW51U456LW3IklPQz4VbSas3+z6PoSTq5Ws88rpZLlvPgBJUqO+XPP6ffIdv/EpqtvOzju5ZSekvHIWc1rx5+HQB1as3JJLO+j9nzvbQq7RqXk/Adh5N1G2/dWRWqzu2yVYjAVgiKQQWRzPbXbfcU+7g7VKnFfhjxfV6C3DNG2O1lOk9ymu8lezd/YT5X4lHDdqpOXtxju/y5PyOKhMmp1LdP2Ofqt5HqlKspxUou6eaYyZgdjcZeMqfL2l0evxN+Z0l2MWYhkdF2G/5lX9Mfg39TnpG/wBiH/GqfoX9RqI7MAA0jn+27thX+uHzOAjPI73t5/0kvCdP+qx55SmBfpzzJqNW0tbLjyfUoRlZkyqWaYGhOp9/MdCp9eWZVnL6ZO68gpPP5EGjGtrd29B3eGfGed+OhLvkF6nVVtXnm1y4ZeA/vOVm/TpdlGlUyt1zt99SVVMrAWlVzu+jXD+5NGra6WXgtDOTbViWFbRrWy87AXKsndZ9PB8ydTyztdZPrz6GbWqfVdOQsK1ldNtLJ6Xa8fFAWFUyYm/98SGpPK64kFWrZPQCzgaj9t58sxhHgW+7zurt8b8CQzVhRBRAoaPH+0mN7/E1J8L7sf0xyR6vtKvuUqk/ywk/NJ2PGVAz01yWBNFjVElpowrX7J1tzExXCalF+jfyO9kee7Bh/wDopP8AmR6FM3yzUUjf7EL+LU/Qv6jAkdF2Gp+3Vl4QXxkzcZrrwADaMHtzG+Cq+Dpv/wBkTzCDPXe0FHfw1aPOEvVK6/Y8hsSi03xJLkEXkSJkVYU7pc/vNEkals/WxWix8X96ZEFmMiWEsn92Kql9ofB+XTmBZoy15dRykVlKzzyHOQRaUvr15jVU4f7Z/IhjL11XUXvALU56WyI+9Sys87u/C5D3mX+/zGzm7dba6ZAXe89iK5fdivXnkNlUyXRENZ5AaeCf8NX1zJivgX7ESwiNAABgZXaiVsLV8Y29WkeYd0em9q1fC1P8P9SPPXTzOffy3z8Kvdj4R/cnUPoSwo3Iq5sCletT8Jfsmzt5nK9l6D727/Cm/N5L9zqpG+WKiZ1nYen/AA6suc0vSKf+o5NnZdi4WoN/mqSfwjH/AEnSM1vgAGkNqQumno016njOJo7lScX+GUovqm18j2g8w7a4Lu8VJrSolNdXlL4r4koxYPIkgMisiRGVPtmKtQeaXgCQEqFQyI6QD5jrjBYuxA+MhzepGwbKHKQSkNB/fC/mA7eyRHWlkLGWXmNlowNTATvGPQtmbsiXs+dvmaJFKwAAKm1aO/RqR5xfqs/keb2yPUmed7RwndVJQ4J5fpea+BjuNcqUKZYo0vqJCnmamzsI5ySRmLWvsLC7sZTazlZLov7tl+RJGO6klwyI5s6z+MI2jvOzNLdw1PxTl/5Nv5nBT8NXp14HpmGpbkIx/KlH0VjUSpQADSA5rt1s7vKKqJe1Sbf+B23v2T8jpRs4pppq6aaa4NPgB45CJIkaO3dlvD1XH8Lzg+ceXVaFFIwohEIofFC2Ipth1hyQtiBqQD9wN0BFn9/ILfeYtvvkK11KG3EaHNAwGLURjmhJoIs7Hl7y6M1TG2W7TtzT+psIKEKIAAzM2vsqNZJ6TWj4Ncn4GkxBmjlqWwaieaSXO6+WZu4PBRpLLV6v74FtkbYkkXTJEMiaZBMIt7Dw/eYimuCe8+kc/wB7HoRyvYvC+/Vf6F8HL5HVG4lAABUAAAGdtvZUcTT3JZNZxlxjL6eB5tjcNOjN06qtJZ+DXOL4o9aM3bex4YqG5O6azjJe9F+HNc0SweaRmPUiTa/ZzFYdt7jqw/PTzy/mhqvijFhtNXs8muDya8jFabSY+JnU8auZYhiEwLSQpFGoPUyKdkIgUhwDN0GhyYXII2gsSXAqIqT3Zp8mmbMXkZUo8jQwkrx6ATAIBQMahRrKBjGKxrAjkyOXhq8l1fAfI1+y+A7yp3kl7NPTxnw9NfQDptk4PuaUIcUs/GTzb9WXAA2yAAAAAKuJdS94yhFfzRb+KaAtEdevGC3pyjFLjJpL1Zzm0MfXV7VYLxhDP/MmcZtPByrO9Sq5P+dyy+SJo6vbP/EbBYe/turJXypLez/VoeZ9qf8AiSsTdQwNC3CdZd5U8rJbvqyfEdlHLNJS6O/wM2v2Va4NeTM21XHS2vXUm4yt4LReCLmH7W1o+9BPo2jUr9nJLgUauwpr8Jlpo4TtvD8cZR8rr4G3gu0tGp7tSPS6v6HDVtlNaoqz2d4E0esUtoRejXqWYYpPieQU4VIe7Oa6N/sy7R23iYfi3v1Jfuho9V724OZw2ye0VepLcWHnUl/21drxd7JLqzs8Hg8RL3qTh+pxXDwbAl3xu+y9hdly1qZeCd366Fylh4wTtfPnmXBlUZTeiy5vJFvA1bOzXgWZxIK1P8S1WvQYi6xrEpz3lcW5QjGsViFDWNY5hTpSnJRgrt8F96ECYbDyqzUILN+iXFvwO8wGEjShGEdEteLfFvxZW2NstUI85v3pfJeBom5EoAAKgAAABk6aeqHgBRrbLhIz6/Z2L0ZvATByVXs21mvgVamy6keMvW6O3EcSeV1wtTDX96muqdipPZ9G2dOXqegTw0XwRXqbLg+BMprgq2Aw0taS+KZVexcDxpvl70vU7qtsCL0ZRq9myWVdjgavZHBu+7XnHldRfyRo4DsxgYWfs1JJJXk/ZuuO5e1zoavZp8vgUq/Zt8vgT8VcdePNW8NCPvlzRkVez8lpddLop1dl1VpKfq3+436HROuiJ1VwOWq4LELSc0V5U8UvxvzRPRjru9TG79uhxzrYtcf8oRx+LXCL/wAL+o9GOrdTu3fWD1/l/sW4zTV07o5CjtPE8aN+jkvhYt4OhiZTUo0pQ5qFRqL8XBx3W/ISrjo2xLlnAbHrT96662v52RvYLYMY2cvafjp6GprLBwWzalZ+yrR4yeUV9fI6vZmzIUY2jnJ6yer+i8C5GNlZDjcmJoAAKgAAAAAAAAAAAAAAAAAAAAAAABrguQ4AIpUIvgRTwEHwLQDBnT2RTfAhlsKnyRrgTIaxX2fp8kC7PU+SNoB5i6zKWxaa4IuUsJGOiROAyIRIUAKAAAAAAAAAAAAAAAAAAAAAAAAAAAAAAAAAAAAAAAAAAAAAAAAAAAAAAAAAAAAAAA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2468" name="AutoShape 4" descr="data:image/jpeg;base64,/9j/4AAQSkZJRgABAQAAAQABAAD/2wCEAAkGBxQSEhUUEhQUFRUUFxQUFxYUFBQUFBQUFxUWFxcUFRQYHCggGBolHBUVITEhJSkrLi4uFx8zODMsNygtLisBCgoKDg0OFA8PFCwcFBwsLCwsLCwsLCssLCwsLCssKywsLDcsLDcsLCwrLCwsNyssNyw3LDc3KywsLCwsNzcsN//AABEIAOEA4QMBIgACEQEDEQH/xAAbAAABBQEBAAAAAAAAAAAAAAAAAQIDBAUGB//EAEAQAAIBAgMFBQYEBAQGAwAAAAABAgMRBCExBRJBUXEGE2GBkSIyocHR8EJScrEjYrLhgqLC8QczNGOSoxQVJP/EABcBAQEBAQAAAAAAAAAAAAAAAAABAgP/xAAcEQEBAQEBAAMBAAAAAAAAAAAAARECEjFhgSH/2gAMAwEAAhEDEQA/APcQAAAAAAAAAAAAAAAAAAAAAAAAAAAAAAAAAAAAAAAAAAAAAAAAAAAAAAAAAjqVlHXXkV5YhvTL9y4LglyjJt8X6iOIxNaAFNQshVDwGKtgV90ckMEwEKQowSgReYtxgkAi3mCkxglAh339oFUfgMEwEXeDJV7chgsAU3tGC1lH1I//ALil+ZfEg0AK+GxkKnuST8OPoWAAAAAAAAAAAAr4rEbuS1/Ydia+6vF5IzppvzLIFoRbe8/Um16DY8FwHxRpEiQ6CGj0QKOGxHEBYViIUBRAABbCBcAASwMS4BYLC3MfbG0d28I66N/IWrhdp7TUcoZvnyMKtiZS1Yxy82MaMW6pkn4jJEkkRyII1Uad02muKdn5HR7D7Q3ap1nm8oz5vlL6nNyRDIaPUAMPsrtJ1aW7J3nTsr8XF+6/l5G4bQAAAAknYUobXxG7C3GWXlxAqVq+897yXQfvW6sqUM3yJlUvJ+BpFpMkiyrKRMpZBU0WSJlaNTJkm+QTJjrkClpkxyln0JolAY5C7wDwGJhcaHAMTC4DwI97QSc0BXx+M3Iu2vA5ic73b4lvatdylbgigYtUqEYorAiaI5kpHICGRDInqEMwLfZ3E91iYPhL+G+krW+KiehnlVTmtT07A4jvKcJ/min6rM1ETgAFAcvtvFb1VrhH2fPidNUlZNvgm/Q4CddyblxbcvV3+ZYNmhJbqyfHW91mySlIoU6t0s3frf5E0aoRdUibfKHeE0p6W05qxFW4z0z6eJJvrR2d+BVhLxv5IWFTPRPj420ZBejIKctSFSyG05gW94WLK/eC79ncCVyz+g6TIKjd8rLroOnMB6f3cTf1Iac79Vl5C74EiZBiau7Fv0CpUss+JQ2tVyUSUZc559RjBAkRoriIxyY0IayJksiOQEUiCZPMhmBBM7jsdX3sMl+SUofG6+EkcRM6rsJP2aseUoy9Vb/SiwdSAAaRS2zU3aFR6ey165fM4CFTNZXtl0O07VTthp+Lgv8AMn8jgHVzRUbFOq9Lq2v9upNCom9cnyV2nn6mbGoT0qt+Fs/JhV6c81rdenoWZVL9TOqy0Joz0INGnJbzV9V46+IOS48dbFN1XvXXmOnU1INGNXJMbCoVoVna7tfW64rgNU82QaPeZIdvZNeZQhV8R/8A8hJx8cvBgW51U456LW3IklPQz4VbSas3+z6PoSTq5Ws88rpZLlvPgBJUqO+XPP6ffIdv/EpqtvOzju5ZSekvHIWc1rx5+HQB1as3JJLO+j9nzvbQq7RqXk/Adh5N1G2/dWRWqzu2yVYjAVgiKQQWRzPbXbfcU+7g7VKnFfhjxfV6C3DNG2O1lOk9ymu8lezd/YT5X4lHDdqpOXtxju/y5PyOKhMmp1LdP2Ofqt5HqlKspxUou6eaYyZgdjcZeMqfL2l0evxN+Z0l2MWYhkdF2G/5lX9Mfg39TnpG/wBiH/GqfoX9RqI7MAA0jn+27thX+uHzOAjPI73t5/0kvCdP+qx55SmBfpzzJqNW0tbLjyfUoRlZkyqWaYGhOp9/MdCp9eWZVnL6ZO68gpPP5EGjGtrd29B3eGfGed+OhLvkF6nVVtXnm1y4ZeA/vOVm/TpdlGlUyt1zt99SVVMrAWlVzu+jXD+5NGra6WXgtDOTbViWFbRrWy87AXKsndZ9PB8ydTyztdZPrz6GbWqfVdOQsK1ldNtLJ6Xa8fFAWFUyYm/98SGpPK64kFWrZPQCzgaj9t58sxhHgW+7zurt8b8CQzVhRBRAoaPH+0mN7/E1J8L7sf0xyR6vtKvuUqk/ywk/NJ2PGVAz01yWBNFjVElpowrX7J1tzExXCalF+jfyO9kee7Bh/wDopP8AmR6FM3yzUUjf7EL+LU/Qv6jAkdF2Gp+3Vl4QXxkzcZrrwADaMHtzG+Cq+Dpv/wBkTzCDPXe0FHfw1aPOEvVK6/Y8hsSi03xJLkEXkSJkVYU7pc/vNEkals/WxWix8X96ZEFmMiWEsn92Kql9ofB+XTmBZoy15dRykVlKzzyHOQRaUvr15jVU4f7Z/IhjL11XUXvALU56WyI+9Sys87u/C5D3mX+/zGzm7dba6ZAXe89iK5fdivXnkNlUyXRENZ5AaeCf8NX1zJivgX7ESwiNAABgZXaiVsLV8Y29WkeYd0em9q1fC1P8P9SPPXTzOffy3z8Kvdj4R/cnUPoSwo3Iq5sCletT8Jfsmzt5nK9l6D727/Cm/N5L9zqpG+WKiZ1nYen/AA6suc0vSKf+o5NnZdi4WoN/mqSfwjH/AEnSM1vgAGkNqQumno016njOJo7lScX+GUovqm18j2g8w7a4Lu8VJrSolNdXlL4r4koxYPIkgMisiRGVPtmKtQeaXgCQEqFQyI6QD5jrjBYuxA+MhzepGwbKHKQSkNB/fC/mA7eyRHWlkLGWXmNlowNTATvGPQtmbsiXs+dvmaJFKwAAKm1aO/RqR5xfqs/keb2yPUmed7RwndVJQ4J5fpea+BjuNcqUKZYo0vqJCnmamzsI5ySRmLWvsLC7sZTazlZLov7tl+RJGO6klwyI5s6z+MI2jvOzNLdw1PxTl/5Nv5nBT8NXp14HpmGpbkIx/KlH0VjUSpQADSA5rt1s7vKKqJe1Sbf+B23v2T8jpRs4pppq6aaa4NPgB45CJIkaO3dlvD1XH8Lzg+ceXVaFFIwohEIofFC2Ipth1hyQtiBqQD9wN0BFn9/ILfeYtvvkK11KG3EaHNAwGLURjmhJoIs7Hl7y6M1TG2W7TtzT+psIKEKIAAzM2vsqNZJ6TWj4Ncn4GkxBmjlqWwaieaSXO6+WZu4PBRpLLV6v74FtkbYkkXTJEMiaZBMIt7Dw/eYimuCe8+kc/wB7HoRyvYvC+/Vf6F8HL5HVG4lAABUAAAGdtvZUcTT3JZNZxlxjL6eB5tjcNOjN06qtJZ+DXOL4o9aM3bex4YqG5O6azjJe9F+HNc0SweaRmPUiTa/ZzFYdt7jqw/PTzy/mhqvijFhtNXs8muDya8jFabSY+JnU8auZYhiEwLSQpFGoPUyKdkIgUhwDN0GhyYXII2gsSXAqIqT3Zp8mmbMXkZUo8jQwkrx6ATAIBQMahRrKBjGKxrAjkyOXhq8l1fAfI1+y+A7yp3kl7NPTxnw9NfQDptk4PuaUIcUs/GTzb9WXAA2yAAAAAKuJdS94yhFfzRb+KaAtEdevGC3pyjFLjJpL1Zzm0MfXV7VYLxhDP/MmcZtPByrO9Sq5P+dyy+SJo6vbP/EbBYe/turJXypLez/VoeZ9qf8AiSsTdQwNC3CdZd5U8rJbvqyfEdlHLNJS6O/wM2v2Va4NeTM21XHS2vXUm4yt4LReCLmH7W1o+9BPo2jUr9nJLgUauwpr8Jlpo4TtvD8cZR8rr4G3gu0tGp7tSPS6v6HDVtlNaoqz2d4E0esUtoRejXqWYYpPieQU4VIe7Oa6N/sy7R23iYfi3v1Jfuho9V724OZw2ye0VepLcWHnUl/21drxd7JLqzs8Hg8RL3qTh+pxXDwbAl3xu+y9hdly1qZeCd366Fylh4wTtfPnmXBlUZTeiy5vJFvA1bOzXgWZxIK1P8S1WvQYi6xrEpz3lcW5QjGsViFDWNY5hTpSnJRgrt8F96ECYbDyqzUILN+iXFvwO8wGEjShGEdEteLfFvxZW2NstUI85v3pfJeBom5EoAAKgAAABk6aeqHgBRrbLhIz6/Z2L0ZvATByVXs21mvgVamy6keMvW6O3EcSeV1wtTDX96muqdipPZ9G2dOXqegTw0XwRXqbLg+BMprgq2Aw0taS+KZVexcDxpvl70vU7qtsCL0ZRq9myWVdjgavZHBu+7XnHldRfyRo4DsxgYWfs1JJJXk/ZuuO5e1zoavZp8vgUq/Zt8vgT8VcdePNW8NCPvlzRkVez8lpddLop1dl1VpKfq3+436HROuiJ1VwOWq4LELSc0V5U8UvxvzRPRjru9TG79uhxzrYtcf8oRx+LXCL/wAL+o9GOrdTu3fWD1/l/sW4zTV07o5CjtPE8aN+jkvhYt4OhiZTUo0pQ5qFRqL8XBx3W/ISrjo2xLlnAbHrT96662v52RvYLYMY2cvafjp6GprLBwWzalZ+yrR4yeUV9fI6vZmzIUY2jnJ6yer+i8C5GNlZDjcmJoAAKgAAAAAAAAAAAAAAAAAAAAAAABrguQ4AIpUIvgRTwEHwLQDBnT2RTfAhlsKnyRrgTIaxX2fp8kC7PU+SNoB5i6zKWxaa4IuUsJGOiROAyIRIUAKAAAAAAAAAAAAAAAAAAAAAAAAAAAAAAAAAAAAAAAAAAAAAAAAAAAAAAAAAAAAAAA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6711538" y="3182144"/>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a:rPr>
              <a:t>=</a:t>
            </a:r>
          </a:p>
        </p:txBody>
      </p:sp>
      <p:pic>
        <p:nvPicPr>
          <p:cNvPr id="16" name="Picture 15" descr="http://www.wasteplan.co.tz/sites/default/files/PET%20image1.jpg"/>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15816" y="4920952"/>
            <a:ext cx="1311275" cy="1676400"/>
          </a:xfrm>
          <a:prstGeom prst="rect">
            <a:avLst/>
          </a:prstGeom>
          <a:noFill/>
          <a:ln w="3175">
            <a:solidFill>
              <a:schemeClr val="tx1"/>
            </a:solidFill>
            <a:miter lim="800000"/>
            <a:headEnd/>
            <a:tailEnd/>
          </a:ln>
        </p:spPr>
      </p:pic>
      <p:sp>
        <p:nvSpPr>
          <p:cNvPr id="17" name="TextBox 16"/>
          <p:cNvSpPr txBox="1"/>
          <p:nvPr/>
        </p:nvSpPr>
        <p:spPr>
          <a:xfrm>
            <a:off x="4419600" y="5378152"/>
            <a:ext cx="3048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n-lt"/>
                <a:ea typeface="+mn-ea"/>
                <a:cs typeface="+mn-cs"/>
                <a:sym typeface="Helvetica"/>
              </a:rPr>
              <a:t>=</a:t>
            </a:r>
          </a:p>
        </p:txBody>
      </p:sp>
      <p:pic>
        <p:nvPicPr>
          <p:cNvPr id="62470" name="Picture 6" descr="http://readynutrition.com/wp-content/uploads/2009/10/Toilet-paper.jp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667000" y="1353344"/>
            <a:ext cx="1143000" cy="1143000"/>
          </a:xfrm>
          <a:prstGeom prst="rect">
            <a:avLst/>
          </a:prstGeom>
          <a:noFill/>
          <a:ln w="3175">
            <a:solidFill>
              <a:schemeClr val="tx1"/>
            </a:solidFill>
          </a:ln>
        </p:spPr>
      </p:pic>
      <p:sp>
        <p:nvSpPr>
          <p:cNvPr id="62472" name="AutoShape 8" descr="data:image/jpeg;base64,/9j/4AAQSkZJRgABAQAAAQABAAD/2wCEAAkGBxQSEhQUEhQUFBQUFBUUFBQUFBQUFBQUFBQXFhQUFBQYHCggGBwlHBQUITEhJSksLi4uFx8zODMsNygtLiwBCgoKDA0NFA8PFTccFBwsLiwsLCwrKywsLCwsLC4sKywsLCwwLDcrNzcsLCw3NzcrLCwsKyssNywsLCwsLCssK//AABEIALgBEwMBEQACEQEDEQH/xAAbAAEBAQEBAQEBAAAAAAAAAAAAAQIGBAMFB//EADwQAQABAQMHCAkDBAMBAAAAAAABAgMFEQQzUmJxkbEGFSExNXJzwRQkNEGBkqGy4RJRYSMlgsIy0fAW/8QAGgEBAQADAQEAAAAAAAAAAAAAAAEDBAUCBv/EAC4RAQAABQEHAwMEAwAAAAAAAAABAgMUMwQVMUFRUmHwQoGRBROhESEysRIicf/aAAwDAQACEQMRAD8A/uIAAAAAAAAAAAAAAAAAAAAAAAAAAAAAAAAAAAAAAPyMty+umuqmmYjD94x921y9RrKklSMsN0G5SoSTSwjF5K70t491E7I/7lhv63Zktqb58+2vvimJ/mmY8y/rdi1ptxfdpq7vyX9bsWtNYvm01d35S/rdi2przxaau78l/W7FtTOebTV3F/W7FtTWL4tNXd+S/rdi2ppzxaau4v63Ytqa88Wmru/Jf1uxbU0m+LTV3F/W7FtTSb5tNXcl/W7FtTOeLTV3F/W7FtTOeLTV3F/W7FtTOebTV3F/W7FtTSb6tNXcbQrdi2pszfdpq7jaFbt8La0znu01dxtCt2+C1ppN92uruNoVu3wWtNOfLXV3G0K3b4LWmnPlrq/KbQrdvgtaZz5a6u42hX7fBa0yb8tdX5TaFft8FrTYqv611flNoV+3wtrTY/8AobbV+U2hX7fBa01q5QW370/L+TaFft8FrTeu5b4tLW1imr9OExPVGE4w2dJqqlWp/jNu/Rhr0JJJf1g6J02mAAAAAAA568M7Vt8ocHWZ5vODpUMcHwxazKs9PX0qPw8pyymi3myj9oqw2wRg9w/eD20VvKNTKIQDYJMgmIAGIGIJMgiKmIMzIIKYgzIAESBUD5Vg+dPR/wC96qmKI/S5O+0U92rhDf8Ap+b2a2qx+7s3bc4AAAAAABzt452vbHCHB1mebzg6VDHB5sWsykVKOKvqvC8ttnTweow/1ZJdzpbCehjeX3REBcQAQDEFAQJFgyCAgrMgAkgkyCQBMgzUD51QDMA/R5Pe00d2rg3vp+b2a+qx+7tHcc0AAAAAABzt452vbHCHB1mebzg6VDHB5ZazKijh7+7Sp8Onze4/we5dzqMm6mKJF6EeQExBYAAgFAmUVJkGcQABUkGZBAZmASASoEBKoBiuAe3k5PrNGyrg3vp+b2a+qxu3dxzQAAAAAAHO3lP9WvbHCHB1mebzg6VDHB5JazKio4e/u0qfCp83uP8ABll3OoyeeiGKKPvEoiiJAqgYoLAESIYisyCCgALIJIMAgMyCAkgzMgxUD38nI9Yo2VcG99Pze0Wvqsbtncc0AAAAAABzl552vbHCHB1mebzg6VDHB5ZazKyo4i/+0qfCp/2e/QyS7nTZNPQxRR6YRFEASQVFagQwBJFZkAEFIAkEBAZkEkGZBJBiQSQe7k97RR/l9st76fm9otfVY3bO45oAAAAAADnLzzte2OEODrM83nB0qGODyS1mVFHD8oe0aPCp41PfoZJdzp8m6oYoo9KISCQCoLALAigzIrAoCgYgkgmIEgyCAkwDIM1AxMA99we0Wf8Al9st3QZof8a+qxu2d1zQAAAAAAHOXnnatscIcHWZ5vODpUMcHklrMrMSo4jlD2lT4VP+z36HuXc6bJp6GKI9MIgACoKIopiDMgzMigLIIBiCSACAAxIIDNQMSD2XD7RZ7Z+2W7oM0GvqccXcO65oAAAAAADnL0ztW2OEOBrM83nB0qGODx1NdlZgHEcoe0afDo82T0Mku502TdTEj0wiNAyDUILAAAICCs4goEggLEATAMyCSDIAPnWDMg9lwz6xZ7Z+2W7oM8GvqccXcO65oAAAAAADnLzztXw4Q4GszzecHSoY4PHU12VmAcPyg7Rp8OjzZI/we5dzpsm6oYoj1QiKCQK1CIohIqTIJiKzIEQDUAkgmANQCSDMwCTAMgkgxIMg9dxe0We2ftluaDPBg1OOLuXecwAAAAAABzd6Z2vbHCHB1mebzg6VDHB45azKzAOH5Qdo0+HR5snoZJdzp8m6mJIvTEoigsAqABIICSKYgCKCYACqoIMyCSDFQMzIMyDEg9txx6xZ7Z+2W5oc8Pdg1OOLuHecwAAAAAABzd6Z2rbHCHA1mebzg6VDHB45a7KyDiOUHaNPh0+bJ6GSXc6bJupiij0QgoKC4ohANAziCCoCgoiCkAoEgzIJIMgzIMYAkg9dyz6xZd6fsqbmhzwYNTji7h3nMAAAAAAAc3eudq+HCHA1meZ0qGODxS1mVFHE8oe0aPDp41MnoZJdzpcn6mKKPRCDQAEIKIoJgCCgICgSCgAkgAzIMglQMSDFQPVcs+sWXen7am3oc8vnBg1OOLunfcwAAAAAABzd6Z2r4cIcDW55nS0+ODx1NaDKyo4nlB2hR4VPGp79D3LudLk/UxxHohBoQAFVEUVAAQAAAFAkEkEAwBJgGcAYqBiQem5vaLLvT9stvRZ5ff8Apg1OOLunfcwAAAAAABzd652r4cIcDW55vODpafHB45azKwo4vlF2hR4VPGp79LJLudJk3VDEj0wCiApiCoGAhIIKAAAoICggAAMyCSDFUAxVAPvc/tFl3vKW3os8vv8A0w6jFF3bvuWAAAAAAA5u9c7V8OEODrc8zpafHB45asGVhRxfKHtCjwqeNb36WSXc6TJupiR6IBqBCYFRBrERQQVJBAWAAUAQFSQTAFBAZkGQYqB97pz9l3vKW3os8vnBh1GOLunfcsAAAAAABzV652r4cIcHW55nS0+ODyS1YMqYKOK5Qx/cKPCp41PfoZJdzo8n6oYkemJEUCZBJFWJQXEAGcQUFgADEQFASQTEDECQZmQYkEqgH2urP2Xe8pbWizy+cGHUY5ndPoHLAAAAAAAc3eudq+HCHB1ueb2/p0tPjg8ktVlFHF3/ANoU+HTxqe/SyS7nQZP1MSPRANQIkgIECrgBIAALAICgCAoDIEAkgkgzIMyD73Xn7PvRwbWjzy+cGHUY5ncvoHLAAAAAAAc1eudq+HCHB1ueb2dLT44PK1WYVHGX9H9wp8OnzevSyS7nQWEdDGj7wDQGIAJKBAKIgq4gAuIAKICoCAYgkgyDEyDIPTdkf1rPvw2dHnlYa+OLuH0LlgAAAAAEg5u9c7V8OEODrc8zpafHB5WqzJXVERjMxEfvM4RvBxuW21Ntlv66OmmKYpx904dcx/HS9cHuH7QdFZR0PCPoDUwIRAAoICqIgIirILgACgAgAMgAYA+cwDIPTdues+/DZ0meRhr45nbvoXLAAAAAAAc1fU1RaVYUV1Y4Yfpjo6o98uPq6FWetGMsv6wb9CpJCSEIxfi285TV/wAaP0RsmqrfMYfRr2tboZvu0up4LW5LWucbT9dU/wA4zu/Ytq/Qv36XN9sluOqicf0VbpLWv0H36fU/RoySvQq3SWlfoefv0+bcZLXoVbpLSv0n36fNfRa9CrdJaV+lPv0+ZGSV6FXyyWdfpPv0+axklehVuks6/SXFPmvodehVulbOv0lxT5nodpoVbpLOv0lxS5r6FaaFW6Syr9JcU+a+hWmhVuLKv0lxT5noNpoVblsa/SlxT5r6DaaFW4sa/SXFLmegWmhVuLGvy/JcUuZzfaaFW4sa/L8lzT5nN9roVFhX5fkuaXNebrXQqWwr8vyXNLmnNtroSWFfl+S5pc1i7bXQksK/L8lzTObLXQn6LYV/IpdUzmu10J+hs+v2+S6pnNdroT9DZ9fsXVMm6bXQn6Gz63Yuqac0Wuj9YNn1uxdU31yO6bWLSiqacIiqJnpjqZ9PoqslSWaO6DHU1Ek0kYQdS6rSAAAAAAAAAQFAAAAAAAAAAAAAAAAAAAAAAAAAAA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2476" name="Picture 12" descr="https://encrypted-tbn0.gstatic.com/images?q=tbn:ANd9GcSoCh3_RltEtIAwEUWu7XMuZv5sD_VI46O_Ul1qc0nCUGNmSlhMe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276600" y="3182144"/>
            <a:ext cx="1524000" cy="1102592"/>
          </a:xfrm>
          <a:prstGeom prst="rect">
            <a:avLst/>
          </a:prstGeom>
          <a:noFill/>
          <a:ln w="3175">
            <a:solidFill>
              <a:schemeClr val="tx1"/>
            </a:solidFill>
          </a:ln>
        </p:spPr>
      </p:pic>
      <p:pic>
        <p:nvPicPr>
          <p:cNvPr id="24" name="Picture 23"/>
          <p:cNvPicPr/>
          <p:nvPr/>
        </p:nvPicPr>
        <p:blipFill>
          <a:blip r:embed="rId8" cstate="screen">
            <a:extLst>
              <a:ext uri="{28A0092B-C50C-407E-A947-70E740481C1C}">
                <a14:useLocalDpi xmlns:a14="http://schemas.microsoft.com/office/drawing/2010/main"/>
              </a:ext>
            </a:extLst>
          </a:blip>
          <a:srcRect/>
          <a:stretch>
            <a:fillRect/>
          </a:stretch>
        </p:blipFill>
        <p:spPr bwMode="auto">
          <a:xfrm>
            <a:off x="5035138" y="2971357"/>
            <a:ext cx="1585639" cy="1277587"/>
          </a:xfrm>
          <a:prstGeom prst="rect">
            <a:avLst/>
          </a:prstGeom>
          <a:noFill/>
          <a:ln w="3175">
            <a:solidFill>
              <a:schemeClr val="tx1"/>
            </a:solidFill>
            <a:miter lim="800000"/>
            <a:headEnd/>
            <a:tailEnd/>
          </a:ln>
        </p:spPr>
      </p:pic>
      <p:pic>
        <p:nvPicPr>
          <p:cNvPr id="62478" name="Picture 14" descr="https://encrypted-tbn3.gstatic.com/images?q=tbn:ANd9GcRjiNATbyzlhGpUrHYxb2q71I0ZWsnKhNdx7hXGlUkYMXyDFxKvy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897016" y="4997152"/>
            <a:ext cx="1447800" cy="1467277"/>
          </a:xfrm>
          <a:prstGeom prst="rect">
            <a:avLst/>
          </a:prstGeom>
          <a:noFill/>
          <a:ln w="3175">
            <a:solidFill>
              <a:schemeClr val="tx1"/>
            </a:solidFill>
          </a:ln>
        </p:spPr>
      </p:pic>
      <p:pic>
        <p:nvPicPr>
          <p:cNvPr id="21" name="Picture 20" descr="https://encrypted-tbn0.gstatic.com/images?q=tbn:ANd9GcTyU3tKJRI6PuyIY2r4Stuicb7ELl11915iH6eyV--xsRjKo7_dLw"/>
          <p:cNvPicPr/>
          <p:nvPr/>
        </p:nvPicPr>
        <p:blipFill>
          <a:blip r:embed="rId10">
            <a:extLst>
              <a:ext uri="{28A0092B-C50C-407E-A947-70E740481C1C}">
                <a14:useLocalDpi xmlns:a14="http://schemas.microsoft.com/office/drawing/2010/main"/>
              </a:ext>
            </a:extLst>
          </a:blip>
          <a:srcRect/>
          <a:stretch>
            <a:fillRect/>
          </a:stretch>
        </p:blipFill>
        <p:spPr bwMode="auto">
          <a:xfrm>
            <a:off x="7161942" y="2877344"/>
            <a:ext cx="1795463" cy="1430973"/>
          </a:xfrm>
          <a:prstGeom prst="rect">
            <a:avLst/>
          </a:prstGeom>
          <a:noFill/>
          <a:ln w="3175">
            <a:solidFill>
              <a:schemeClr val="tx1"/>
            </a:solidFill>
            <a:miter lim="800000"/>
            <a:headEnd/>
            <a:tailEnd/>
          </a:ln>
        </p:spPr>
      </p:pic>
      <p:pic>
        <p:nvPicPr>
          <p:cNvPr id="22" name="Picture 1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548466" y="6096000"/>
            <a:ext cx="1468533"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4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5" y="850587"/>
            <a:ext cx="7632849" cy="543735"/>
          </a:xfrm>
        </p:spPr>
        <p:txBody>
          <a:bodyPr>
            <a:noAutofit/>
          </a:bodyPr>
          <a:lstStyle/>
          <a:p>
            <a:br>
              <a:rPr lang="en-US" sz="2000" dirty="0">
                <a:solidFill>
                  <a:schemeClr val="tx1">
                    <a:lumMod val="50000"/>
                    <a:lumOff val="50000"/>
                  </a:schemeClr>
                </a:solidFill>
                <a:latin typeface="Bookman Old Style" panose="02050604050505020204" pitchFamily="18" charset="0"/>
              </a:rPr>
            </a:br>
            <a:r>
              <a:rPr lang="en-US" sz="2000" dirty="0">
                <a:solidFill>
                  <a:schemeClr val="tx1">
                    <a:lumMod val="50000"/>
                    <a:lumOff val="50000"/>
                  </a:schemeClr>
                </a:solidFill>
                <a:latin typeface="Bookman Old Style" panose="02050604050505020204" pitchFamily="18" charset="0"/>
              </a:rPr>
              <a:t>Check out our Food Waste to maggot feed and compost project!</a:t>
            </a:r>
          </a:p>
        </p:txBody>
      </p:sp>
      <p:pic>
        <p:nvPicPr>
          <p:cNvPr id="6" name="Picture 10">
            <a:extLst>
              <a:ext uri="{FF2B5EF4-FFF2-40B4-BE49-F238E27FC236}">
                <a16:creationId xmlns:a16="http://schemas.microsoft.com/office/drawing/2014/main" id="{6E3FD1E1-1E04-494D-A333-8B4C0B69D74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3600" y="5943600"/>
            <a:ext cx="18034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Content Placeholder 16" descr="A picture containing food&#10;&#10;Description automatically generated">
            <a:extLst>
              <a:ext uri="{FF2B5EF4-FFF2-40B4-BE49-F238E27FC236}">
                <a16:creationId xmlns:a16="http://schemas.microsoft.com/office/drawing/2014/main" id="{B4FD4E56-5EFE-4A8B-910D-C4B7B798A4A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15374" y="1967109"/>
            <a:ext cx="2584296" cy="2245870"/>
          </a:xfrm>
        </p:spPr>
      </p:pic>
      <p:pic>
        <p:nvPicPr>
          <p:cNvPr id="19" name="Picture 18" descr="A picture containing person, hand, invertebrate, holding&#10;&#10;Description automatically generated">
            <a:extLst>
              <a:ext uri="{FF2B5EF4-FFF2-40B4-BE49-F238E27FC236}">
                <a16:creationId xmlns:a16="http://schemas.microsoft.com/office/drawing/2014/main" id="{9A0D940F-5458-47B3-90EA-A015CBA953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9515" y="1797895"/>
            <a:ext cx="2770096" cy="2584297"/>
          </a:xfrm>
          <a:prstGeom prst="rect">
            <a:avLst/>
          </a:prstGeom>
        </p:spPr>
      </p:pic>
      <p:pic>
        <p:nvPicPr>
          <p:cNvPr id="1026" name="Picture 2" descr="Image result for instagram follow us">
            <a:extLst>
              <a:ext uri="{FF2B5EF4-FFF2-40B4-BE49-F238E27FC236}">
                <a16:creationId xmlns:a16="http://schemas.microsoft.com/office/drawing/2014/main" id="{AB2571E1-5849-45D2-9289-885D8E3965A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4520" b="25537"/>
          <a:stretch/>
        </p:blipFill>
        <p:spPr bwMode="auto">
          <a:xfrm>
            <a:off x="305521" y="4627565"/>
            <a:ext cx="2580878" cy="721808"/>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81A89D8C-B76F-4208-8405-B17B680E48BD}"/>
              </a:ext>
            </a:extLst>
          </p:cNvPr>
          <p:cNvSpPr/>
          <p:nvPr/>
        </p:nvSpPr>
        <p:spPr>
          <a:xfrm>
            <a:off x="1254412" y="5230055"/>
            <a:ext cx="2952090" cy="369332"/>
          </a:xfrm>
          <a:prstGeom prst="rect">
            <a:avLst/>
          </a:prstGeom>
        </p:spPr>
        <p:txBody>
          <a:bodyPr wrap="none">
            <a:spAutoFit/>
          </a:bodyPr>
          <a:lstStyle/>
          <a:p>
            <a:r>
              <a:rPr lang="en-US" dirty="0">
                <a:hlinkClick r:id="rId6"/>
              </a:rPr>
              <a:t>www.instagram.com/biobuu/</a:t>
            </a:r>
            <a:endParaRPr lang="en-US" dirty="0"/>
          </a:p>
        </p:txBody>
      </p:sp>
      <p:pic>
        <p:nvPicPr>
          <p:cNvPr id="1030" name="Picture 6" descr="Image result for like us on facebook">
            <a:extLst>
              <a:ext uri="{FF2B5EF4-FFF2-40B4-BE49-F238E27FC236}">
                <a16:creationId xmlns:a16="http://schemas.microsoft.com/office/drawing/2014/main" id="{F0BD6286-4E20-45E4-88EC-45CCF247AFF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 y="5570169"/>
            <a:ext cx="1019512" cy="101951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04C852FD-BB8E-4583-AAA9-82052DC71C90}"/>
              </a:ext>
            </a:extLst>
          </p:cNvPr>
          <p:cNvSpPr/>
          <p:nvPr/>
        </p:nvSpPr>
        <p:spPr>
          <a:xfrm>
            <a:off x="1490728" y="6079925"/>
            <a:ext cx="2791342" cy="369332"/>
          </a:xfrm>
          <a:prstGeom prst="rect">
            <a:avLst/>
          </a:prstGeom>
        </p:spPr>
        <p:txBody>
          <a:bodyPr wrap="none">
            <a:spAutoFit/>
          </a:bodyPr>
          <a:lstStyle/>
          <a:p>
            <a:r>
              <a:rPr lang="en-US" dirty="0">
                <a:hlinkClick r:id="rId8"/>
              </a:rPr>
              <a:t>www.facebook.com/biobuu</a:t>
            </a:r>
            <a:endParaRPr lang="en-US" dirty="0"/>
          </a:p>
        </p:txBody>
      </p:sp>
      <p:sp>
        <p:nvSpPr>
          <p:cNvPr id="12" name="Title 1"/>
          <p:cNvSpPr txBox="1">
            <a:spLocks/>
          </p:cNvSpPr>
          <p:nvPr/>
        </p:nvSpPr>
        <p:spPr>
          <a:xfrm>
            <a:off x="457200" y="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a:solidFill>
                  <a:schemeClr val="tx1">
                    <a:lumMod val="50000"/>
                    <a:lumOff val="50000"/>
                  </a:schemeClr>
                </a:solidFill>
              </a:rPr>
              <a:t>Interested in some organic compost for your garden?</a:t>
            </a:r>
            <a:endParaRPr lang="en-US" sz="2800" dirty="0">
              <a:solidFill>
                <a:schemeClr val="tx1">
                  <a:lumMod val="50000"/>
                  <a:lumOff val="50000"/>
                </a:schemeClr>
              </a:solidFill>
            </a:endParaRPr>
          </a:p>
        </p:txBody>
      </p:sp>
      <p:pic>
        <p:nvPicPr>
          <p:cNvPr id="3" name="Picture 2"/>
          <p:cNvPicPr>
            <a:picLocks noChangeAspect="1"/>
          </p:cNvPicPr>
          <p:nvPr/>
        </p:nvPicPr>
        <p:blipFill>
          <a:blip r:embed="rId9"/>
          <a:stretch>
            <a:fillRect/>
          </a:stretch>
        </p:blipFill>
        <p:spPr>
          <a:xfrm>
            <a:off x="6058668" y="1797895"/>
            <a:ext cx="2113731" cy="2584297"/>
          </a:xfrm>
          <a:prstGeom prst="rect">
            <a:avLst/>
          </a:prstGeom>
        </p:spPr>
      </p:pic>
    </p:spTree>
    <p:extLst>
      <p:ext uri="{BB962C8B-B14F-4D97-AF65-F5344CB8AC3E}">
        <p14:creationId xmlns:p14="http://schemas.microsoft.com/office/powerpoint/2010/main" val="2815354848"/>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FF0000"/>
      </a:accent2>
      <a:accent3>
        <a:srgbClr val="00B050"/>
      </a:accent3>
      <a:accent4>
        <a:srgbClr val="8064A2"/>
      </a:accent4>
      <a:accent5>
        <a:srgbClr val="4BACC6"/>
      </a:accent5>
      <a:accent6>
        <a:srgbClr val="E36C0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4955</TotalTime>
  <Words>409</Words>
  <Application>Microsoft Office PowerPoint</Application>
  <PresentationFormat>On-screen Show (4:3)</PresentationFormat>
  <Paragraphs>119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Agency FB</vt:lpstr>
      <vt:lpstr>Arial</vt:lpstr>
      <vt:lpstr>Bookman Old Style</vt:lpstr>
      <vt:lpstr>Calibri</vt:lpstr>
      <vt:lpstr>Office Theme</vt:lpstr>
      <vt:lpstr>BRAEBURN Recycling Report</vt:lpstr>
      <vt:lpstr>PowerPoint Presentation</vt:lpstr>
      <vt:lpstr>PowerPoint Presentation</vt:lpstr>
      <vt:lpstr>Monthly Comparison (Kilograms Recycled)</vt:lpstr>
      <vt:lpstr>Recycling Facts</vt:lpstr>
      <vt:lpstr>How long does it take to decompose in a landfill if not recycled?</vt:lpstr>
      <vt:lpstr>Where does it go</vt:lpstr>
      <vt:lpstr> Check out our Food Waste to maggot feed and compost project!</vt:lpstr>
    </vt:vector>
  </TitlesOfParts>
  <Company>Partners In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Recycling Report</dc:title>
  <dc:creator>Matthew Haden</dc:creator>
  <cp:lastModifiedBy>reporting@recycler.co.tz</cp:lastModifiedBy>
  <cp:revision>415</cp:revision>
  <dcterms:created xsi:type="dcterms:W3CDTF">2014-10-23T17:04:09Z</dcterms:created>
  <dcterms:modified xsi:type="dcterms:W3CDTF">2022-12-03T23:21:22Z</dcterms:modified>
</cp:coreProperties>
</file>