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a74806fa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a74806fa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a74806fa6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a74806fa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a74806fa6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a74806fa6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591fce7564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591fce756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91fce7564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91fce756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ea4d204f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ea4d204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91fce756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591fce756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91fce756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91fce75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91fce7564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91fce756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91fce756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91fce756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91fce7564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91fce756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91fce756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91fce756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 name="Shape 81"/>
        <p:cNvGrpSpPr/>
        <p:nvPr/>
      </p:nvGrpSpPr>
      <p:grpSpPr>
        <a:xfrm>
          <a:off x="0" y="0"/>
          <a:ext cx="0" cy="0"/>
          <a:chOff x="0" y="0"/>
          <a:chExt cx="0" cy="0"/>
        </a:xfrm>
      </p:grpSpPr>
      <p:sp>
        <p:nvSpPr>
          <p:cNvPr id="82" name="Google Shape;8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oxfordowl.co.uk/for-home/find-a-book/library-page/" TargetMode="External"/><Relationship Id="rId4" Type="http://schemas.openxmlformats.org/officeDocument/2006/relationships/hyperlink" Target="https://storylineonline.net/" TargetMode="External"/><Relationship Id="rId5" Type="http://schemas.openxmlformats.org/officeDocument/2006/relationships/hyperlink" Target="https://reading.ecb.org/" TargetMode="External"/><Relationship Id="rId6" Type="http://schemas.openxmlformats.org/officeDocument/2006/relationships/hyperlink" Target="https://kids.getepic.com/" TargetMode="External"/><Relationship Id="rId7" Type="http://schemas.openxmlformats.org/officeDocument/2006/relationships/hyperlink" Target="https://school.eb.co.uk/?target=%2Flevels" TargetMode="External"/><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ctrTitle"/>
          </p:nvPr>
        </p:nvSpPr>
        <p:spPr>
          <a:xfrm>
            <a:off x="801225" y="1256175"/>
            <a:ext cx="10331400" cy="23877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lang="en-US" sz="3000">
                <a:latin typeface="Arial"/>
                <a:ea typeface="Arial"/>
                <a:cs typeface="Arial"/>
                <a:sym typeface="Arial"/>
              </a:rPr>
              <a:t>A Parent Workshop </a:t>
            </a:r>
            <a:endParaRPr sz="3000">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lang="en-US" sz="3000">
                <a:latin typeface="Arial"/>
                <a:ea typeface="Arial"/>
                <a:cs typeface="Arial"/>
                <a:sym typeface="Arial"/>
              </a:rPr>
              <a:t>for children in Year 1 through to Year 3</a:t>
            </a:r>
            <a:endParaRPr sz="3000">
              <a:latin typeface="Arial"/>
              <a:ea typeface="Arial"/>
              <a:cs typeface="Arial"/>
              <a:sym typeface="Arial"/>
            </a:endParaRPr>
          </a:p>
        </p:txBody>
      </p:sp>
      <p:sp>
        <p:nvSpPr>
          <p:cNvPr id="91" name="Google Shape;91;p14"/>
          <p:cNvSpPr txBox="1"/>
          <p:nvPr>
            <p:ph idx="1" type="subTitle"/>
          </p:nvPr>
        </p:nvSpPr>
        <p:spPr>
          <a:xfrm>
            <a:off x="1524000" y="564768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50000"/>
              </a:lnSpc>
              <a:spcBef>
                <a:spcPts val="0"/>
              </a:spcBef>
              <a:spcAft>
                <a:spcPts val="0"/>
              </a:spcAft>
              <a:buClr>
                <a:schemeClr val="dk1"/>
              </a:buClr>
              <a:buSzPts val="2400"/>
              <a:buNone/>
            </a:pPr>
            <a:r>
              <a:rPr lang="en-US" sz="2200">
                <a:latin typeface="Arial"/>
                <a:ea typeface="Arial"/>
                <a:cs typeface="Arial"/>
                <a:sym typeface="Arial"/>
              </a:rPr>
              <a:t>Facilitated by Miss Igogo</a:t>
            </a:r>
            <a:endParaRPr sz="2200">
              <a:latin typeface="Arial"/>
              <a:ea typeface="Arial"/>
              <a:cs typeface="Arial"/>
              <a:sym typeface="Arial"/>
            </a:endParaRPr>
          </a:p>
          <a:p>
            <a:pPr indent="0" lvl="0" marL="0" rtl="0" algn="ctr">
              <a:lnSpc>
                <a:spcPct val="50000"/>
              </a:lnSpc>
              <a:spcBef>
                <a:spcPts val="0"/>
              </a:spcBef>
              <a:spcAft>
                <a:spcPts val="0"/>
              </a:spcAft>
              <a:buClr>
                <a:schemeClr val="dk1"/>
              </a:buClr>
              <a:buSzPts val="2400"/>
              <a:buNone/>
            </a:pPr>
            <a:r>
              <a:t/>
            </a:r>
            <a:endParaRPr sz="2200">
              <a:latin typeface="Arial"/>
              <a:ea typeface="Arial"/>
              <a:cs typeface="Arial"/>
              <a:sym typeface="Arial"/>
            </a:endParaRPr>
          </a:p>
          <a:p>
            <a:pPr indent="0" lvl="0" marL="0" rtl="0" algn="ctr">
              <a:lnSpc>
                <a:spcPct val="50000"/>
              </a:lnSpc>
              <a:spcBef>
                <a:spcPts val="0"/>
              </a:spcBef>
              <a:spcAft>
                <a:spcPts val="0"/>
              </a:spcAft>
              <a:buClr>
                <a:schemeClr val="dk1"/>
              </a:buClr>
              <a:buSzPts val="2400"/>
              <a:buNone/>
            </a:pPr>
            <a:r>
              <a:rPr lang="en-US" sz="2200">
                <a:latin typeface="Arial"/>
                <a:ea typeface="Arial"/>
                <a:cs typeface="Arial"/>
                <a:sym typeface="Arial"/>
              </a:rPr>
              <a:t>29th September 2022</a:t>
            </a:r>
            <a:endParaRPr sz="2200">
              <a:latin typeface="Arial"/>
              <a:ea typeface="Arial"/>
              <a:cs typeface="Arial"/>
              <a:sym typeface="Arial"/>
            </a:endParaRPr>
          </a:p>
          <a:p>
            <a:pPr indent="0" lvl="0" marL="0" rtl="0" algn="ctr">
              <a:lnSpc>
                <a:spcPct val="50000"/>
              </a:lnSpc>
              <a:spcBef>
                <a:spcPts val="0"/>
              </a:spcBef>
              <a:spcAft>
                <a:spcPts val="0"/>
              </a:spcAft>
              <a:buClr>
                <a:schemeClr val="dk1"/>
              </a:buClr>
              <a:buSzPts val="2400"/>
              <a:buNone/>
            </a:pPr>
            <a:r>
              <a:t/>
            </a:r>
            <a:endParaRPr sz="2200">
              <a:latin typeface="Arial"/>
              <a:ea typeface="Arial"/>
              <a:cs typeface="Arial"/>
              <a:sym typeface="Arial"/>
            </a:endParaRPr>
          </a:p>
        </p:txBody>
      </p:sp>
      <p:pic>
        <p:nvPicPr>
          <p:cNvPr id="92" name="Google Shape;92;p14"/>
          <p:cNvPicPr preferRelativeResize="0"/>
          <p:nvPr/>
        </p:nvPicPr>
        <p:blipFill rotWithShape="1">
          <a:blip r:embed="rId3">
            <a:alphaModFix/>
          </a:blip>
          <a:srcRect b="30986" l="0" r="0" t="0"/>
          <a:stretch/>
        </p:blipFill>
        <p:spPr>
          <a:xfrm>
            <a:off x="3638325" y="877600"/>
            <a:ext cx="4915350" cy="1806200"/>
          </a:xfrm>
          <a:prstGeom prst="rect">
            <a:avLst/>
          </a:prstGeom>
          <a:noFill/>
          <a:ln>
            <a:noFill/>
          </a:ln>
        </p:spPr>
      </p:pic>
      <p:pic>
        <p:nvPicPr>
          <p:cNvPr id="93" name="Google Shape;93;p14"/>
          <p:cNvPicPr preferRelativeResize="0"/>
          <p:nvPr/>
        </p:nvPicPr>
        <p:blipFill rotWithShape="1">
          <a:blip r:embed="rId4">
            <a:alphaModFix/>
          </a:blip>
          <a:srcRect b="0" l="24527" r="25221" t="0"/>
          <a:stretch/>
        </p:blipFill>
        <p:spPr>
          <a:xfrm>
            <a:off x="5059337" y="3680013"/>
            <a:ext cx="1815174" cy="180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Reading For Meaning at school.</a:t>
            </a:r>
            <a:endParaRPr/>
          </a:p>
        </p:txBody>
      </p:sp>
      <p:sp>
        <p:nvSpPr>
          <p:cNvPr id="159" name="Google Shape;159;p2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60" name="Google Shape;160;p23"/>
          <p:cNvPicPr preferRelativeResize="0"/>
          <p:nvPr/>
        </p:nvPicPr>
        <p:blipFill>
          <a:blip r:embed="rId3">
            <a:alphaModFix/>
          </a:blip>
          <a:stretch>
            <a:fillRect/>
          </a:stretch>
        </p:blipFill>
        <p:spPr>
          <a:xfrm>
            <a:off x="838200" y="1825625"/>
            <a:ext cx="10515599" cy="435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Reading For Meaning at School</a:t>
            </a:r>
            <a:endParaRPr/>
          </a:p>
        </p:txBody>
      </p:sp>
      <p:sp>
        <p:nvSpPr>
          <p:cNvPr id="166" name="Google Shape;166;p2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67" name="Google Shape;167;p24"/>
          <p:cNvPicPr preferRelativeResize="0"/>
          <p:nvPr/>
        </p:nvPicPr>
        <p:blipFill>
          <a:blip r:embed="rId3">
            <a:alphaModFix/>
          </a:blip>
          <a:stretch>
            <a:fillRect/>
          </a:stretch>
        </p:blipFill>
        <p:spPr>
          <a:xfrm>
            <a:off x="753425" y="1545475"/>
            <a:ext cx="11438577" cy="4631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Read for Meaning at School</a:t>
            </a:r>
            <a:endParaRPr/>
          </a:p>
        </p:txBody>
      </p:sp>
      <p:sp>
        <p:nvSpPr>
          <p:cNvPr id="173" name="Google Shape;173;p2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74" name="Google Shape;174;p25"/>
          <p:cNvPicPr preferRelativeResize="0"/>
          <p:nvPr/>
        </p:nvPicPr>
        <p:blipFill>
          <a:blip r:embed="rId3">
            <a:alphaModFix/>
          </a:blip>
          <a:stretch>
            <a:fillRect/>
          </a:stretch>
        </p:blipFill>
        <p:spPr>
          <a:xfrm>
            <a:off x="946600" y="1468200"/>
            <a:ext cx="5525027" cy="4708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146925" y="1107725"/>
            <a:ext cx="87003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US" sz="3500">
                <a:latin typeface="Arial"/>
                <a:ea typeface="Arial"/>
                <a:cs typeface="Arial"/>
                <a:sym typeface="Arial"/>
              </a:rPr>
              <a:t>Support reading for meaning at home</a:t>
            </a:r>
            <a:r>
              <a:rPr b="1" lang="en-US" sz="3500">
                <a:latin typeface="Arial"/>
                <a:ea typeface="Arial"/>
                <a:cs typeface="Arial"/>
                <a:sym typeface="Arial"/>
              </a:rPr>
              <a:t>:</a:t>
            </a:r>
            <a:endParaRPr b="1" sz="3500">
              <a:latin typeface="Arial"/>
              <a:ea typeface="Arial"/>
              <a:cs typeface="Arial"/>
              <a:sym typeface="Arial"/>
            </a:endParaRPr>
          </a:p>
          <a:p>
            <a:pPr indent="0" lvl="0" marL="0" rtl="0" algn="l">
              <a:spcBef>
                <a:spcPts val="0"/>
              </a:spcBef>
              <a:spcAft>
                <a:spcPts val="0"/>
              </a:spcAft>
              <a:buNone/>
            </a:pPr>
            <a:r>
              <a:t/>
            </a:r>
            <a:endParaRPr/>
          </a:p>
        </p:txBody>
      </p:sp>
      <p:sp>
        <p:nvSpPr>
          <p:cNvPr id="180" name="Google Shape;180;p26"/>
          <p:cNvSpPr txBox="1"/>
          <p:nvPr>
            <p:ph idx="1" type="body"/>
          </p:nvPr>
        </p:nvSpPr>
        <p:spPr>
          <a:xfrm>
            <a:off x="254375" y="1928700"/>
            <a:ext cx="11044200" cy="4051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000">
                <a:latin typeface="Arial"/>
                <a:ea typeface="Arial"/>
                <a:cs typeface="Arial"/>
                <a:sym typeface="Arial"/>
              </a:rPr>
              <a:t>Please refer to the handout on your table:</a:t>
            </a:r>
            <a:endParaRPr sz="3000">
              <a:latin typeface="Arial"/>
              <a:ea typeface="Arial"/>
              <a:cs typeface="Arial"/>
              <a:sym typeface="Arial"/>
            </a:endParaRPr>
          </a:p>
          <a:p>
            <a:pPr indent="0" lvl="0" marL="0" rtl="0" algn="l">
              <a:lnSpc>
                <a:spcPct val="115000"/>
              </a:lnSpc>
              <a:spcBef>
                <a:spcPts val="1200"/>
              </a:spcBef>
              <a:spcAft>
                <a:spcPts val="0"/>
              </a:spcAft>
              <a:buNone/>
            </a:pPr>
            <a:r>
              <a:t/>
            </a:r>
            <a:endParaRPr sz="3000">
              <a:latin typeface="Arial"/>
              <a:ea typeface="Arial"/>
              <a:cs typeface="Arial"/>
              <a:sym typeface="Arial"/>
            </a:endParaRPr>
          </a:p>
          <a:p>
            <a:pPr indent="-419100" lvl="0" marL="457200" rtl="0" algn="l">
              <a:lnSpc>
                <a:spcPct val="115000"/>
              </a:lnSpc>
              <a:spcBef>
                <a:spcPts val="1200"/>
              </a:spcBef>
              <a:spcAft>
                <a:spcPts val="0"/>
              </a:spcAft>
              <a:buClr>
                <a:schemeClr val="dk1"/>
              </a:buClr>
              <a:buSzPts val="3000"/>
              <a:buChar char="●"/>
            </a:pPr>
            <a:r>
              <a:rPr lang="en-US" sz="3000">
                <a:latin typeface="Arial"/>
                <a:ea typeface="Arial"/>
                <a:cs typeface="Arial"/>
                <a:sym typeface="Arial"/>
              </a:rPr>
              <a:t>Top Tips for reading with your child at home.</a:t>
            </a:r>
            <a:endParaRPr sz="3000">
              <a:latin typeface="Arial"/>
              <a:ea typeface="Arial"/>
              <a:cs typeface="Arial"/>
              <a:sym typeface="Arial"/>
            </a:endParaRPr>
          </a:p>
          <a:p>
            <a:pPr indent="-419100" lvl="0" marL="457200" rtl="0" algn="l">
              <a:lnSpc>
                <a:spcPct val="115000"/>
              </a:lnSpc>
              <a:spcBef>
                <a:spcPts val="0"/>
              </a:spcBef>
              <a:spcAft>
                <a:spcPts val="0"/>
              </a:spcAft>
              <a:buClr>
                <a:schemeClr val="dk1"/>
              </a:buClr>
              <a:buSzPts val="3000"/>
              <a:buChar char="●"/>
            </a:pPr>
            <a:r>
              <a:rPr lang="en-US" sz="3000">
                <a:latin typeface="Arial"/>
                <a:ea typeface="Arial"/>
                <a:cs typeface="Arial"/>
                <a:sym typeface="Arial"/>
              </a:rPr>
              <a:t>Questions to ask your child when reading together.</a:t>
            </a:r>
            <a:endParaRPr sz="3000">
              <a:latin typeface="Arial"/>
              <a:ea typeface="Arial"/>
              <a:cs typeface="Arial"/>
              <a:sym typeface="Arial"/>
            </a:endParaRPr>
          </a:p>
          <a:p>
            <a:pPr indent="-419100" lvl="0" marL="457200" rtl="0" algn="l">
              <a:lnSpc>
                <a:spcPct val="115000"/>
              </a:lnSpc>
              <a:spcBef>
                <a:spcPts val="0"/>
              </a:spcBef>
              <a:spcAft>
                <a:spcPts val="0"/>
              </a:spcAft>
              <a:buClr>
                <a:srgbClr val="595959"/>
              </a:buClr>
              <a:buSzPts val="3000"/>
              <a:buFont typeface="Arial"/>
              <a:buChar char="●"/>
            </a:pPr>
            <a:r>
              <a:rPr lang="en-US" sz="3000">
                <a:latin typeface="Arial"/>
                <a:ea typeface="Arial"/>
                <a:cs typeface="Arial"/>
                <a:sym typeface="Arial"/>
              </a:rPr>
              <a:t>How to use the Reading Log.</a:t>
            </a:r>
            <a:endParaRPr sz="3000">
              <a:latin typeface="Arial"/>
              <a:ea typeface="Arial"/>
              <a:cs typeface="Arial"/>
              <a:sym typeface="Arial"/>
            </a:endParaRPr>
          </a:p>
        </p:txBody>
      </p:sp>
      <p:pic>
        <p:nvPicPr>
          <p:cNvPr id="181" name="Google Shape;181;p26"/>
          <p:cNvPicPr preferRelativeResize="0"/>
          <p:nvPr/>
        </p:nvPicPr>
        <p:blipFill rotWithShape="1">
          <a:blip r:embed="rId3">
            <a:alphaModFix/>
          </a:blip>
          <a:srcRect b="0" l="28505" r="0" t="0"/>
          <a:stretch/>
        </p:blipFill>
        <p:spPr>
          <a:xfrm rot="1289184">
            <a:off x="8630725" y="1855700"/>
            <a:ext cx="3194001" cy="2077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3151450" y="803325"/>
            <a:ext cx="7896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US" sz="3500">
                <a:latin typeface="Arial"/>
                <a:ea typeface="Arial"/>
                <a:cs typeface="Arial"/>
                <a:sym typeface="Arial"/>
              </a:rPr>
              <a:t>Online Resources:</a:t>
            </a:r>
            <a:endParaRPr b="1" sz="3500">
              <a:latin typeface="Arial"/>
              <a:ea typeface="Arial"/>
              <a:cs typeface="Arial"/>
              <a:sym typeface="Arial"/>
            </a:endParaRPr>
          </a:p>
          <a:p>
            <a:pPr indent="0" lvl="0" marL="0" rtl="0" algn="l">
              <a:spcBef>
                <a:spcPts val="0"/>
              </a:spcBef>
              <a:spcAft>
                <a:spcPts val="0"/>
              </a:spcAft>
              <a:buNone/>
            </a:pPr>
            <a:r>
              <a:t/>
            </a:r>
            <a:endParaRPr/>
          </a:p>
        </p:txBody>
      </p:sp>
      <p:sp>
        <p:nvSpPr>
          <p:cNvPr id="187" name="Google Shape;187;p27"/>
          <p:cNvSpPr txBox="1"/>
          <p:nvPr>
            <p:ph idx="1" type="body"/>
          </p:nvPr>
        </p:nvSpPr>
        <p:spPr>
          <a:xfrm>
            <a:off x="3151450" y="1450375"/>
            <a:ext cx="8863500" cy="4529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 </a:t>
            </a:r>
            <a:r>
              <a:rPr lang="en-US" sz="30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https://www.oxfordowl.co.uk/</a:t>
            </a:r>
            <a:r>
              <a:rPr lang="en-US" sz="3000">
                <a:latin typeface="Times New Roman"/>
                <a:ea typeface="Times New Roman"/>
                <a:cs typeface="Times New Roman"/>
                <a:sym typeface="Times New Roman"/>
              </a:rPr>
              <a:t> (Lots of free ORT books)</a:t>
            </a:r>
            <a:endParaRPr sz="30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 </a:t>
            </a:r>
            <a:r>
              <a:rPr lang="en-US" sz="3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https://storylineonline.net/</a:t>
            </a:r>
            <a:r>
              <a:rPr lang="en-US"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 </a:t>
            </a:r>
            <a:r>
              <a:rPr lang="en-US" sz="30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https://reading.ecb.org/</a:t>
            </a:r>
            <a:endParaRPr sz="3000" u="sng">
              <a:solidFill>
                <a:srgbClr val="1155CC"/>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 </a:t>
            </a:r>
            <a:r>
              <a:rPr lang="en-US" sz="30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https://kids.getepic.com/</a:t>
            </a:r>
            <a:r>
              <a:rPr lang="en-US"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Britannica: </a:t>
            </a:r>
            <a:r>
              <a:rPr lang="en-US" sz="30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https://school.eb.co.uk/?target=%2Flevels</a:t>
            </a:r>
            <a:r>
              <a:rPr lang="en-US"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indent="45720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Username: braeburngroup</a:t>
            </a:r>
            <a:endParaRPr sz="3000">
              <a:latin typeface="Times New Roman"/>
              <a:ea typeface="Times New Roman"/>
              <a:cs typeface="Times New Roman"/>
              <a:sym typeface="Times New Roman"/>
            </a:endParaRPr>
          </a:p>
          <a:p>
            <a:pPr indent="457200" lvl="0" marL="0" rtl="0" algn="l">
              <a:lnSpc>
                <a:spcPct val="115000"/>
              </a:lnSpc>
              <a:spcBef>
                <a:spcPts val="1200"/>
              </a:spcBef>
              <a:spcAft>
                <a:spcPts val="0"/>
              </a:spcAft>
              <a:buClr>
                <a:schemeClr val="dk1"/>
              </a:buClr>
              <a:buSzPts val="1100"/>
              <a:buFont typeface="Arial"/>
              <a:buNone/>
            </a:pPr>
            <a:r>
              <a:rPr lang="en-US" sz="3000">
                <a:latin typeface="Times New Roman"/>
                <a:ea typeface="Times New Roman"/>
                <a:cs typeface="Times New Roman"/>
                <a:sym typeface="Times New Roman"/>
              </a:rPr>
              <a:t>Password: braeburnonline  </a:t>
            </a:r>
            <a:endParaRPr sz="3000">
              <a:latin typeface="Arial"/>
              <a:ea typeface="Arial"/>
              <a:cs typeface="Arial"/>
              <a:sym typeface="Arial"/>
            </a:endParaRPr>
          </a:p>
        </p:txBody>
      </p:sp>
      <p:pic>
        <p:nvPicPr>
          <p:cNvPr id="188" name="Google Shape;188;p27"/>
          <p:cNvPicPr preferRelativeResize="0"/>
          <p:nvPr/>
        </p:nvPicPr>
        <p:blipFill>
          <a:blip r:embed="rId8">
            <a:alphaModFix/>
          </a:blip>
          <a:stretch>
            <a:fillRect/>
          </a:stretch>
        </p:blipFill>
        <p:spPr>
          <a:xfrm>
            <a:off x="304400" y="2090253"/>
            <a:ext cx="2689450" cy="26774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838200" y="7213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3500">
                <a:latin typeface="Arial"/>
                <a:ea typeface="Arial"/>
                <a:cs typeface="Arial"/>
                <a:sym typeface="Arial"/>
              </a:rPr>
              <a:t>Any questions?</a:t>
            </a:r>
            <a:endParaRPr b="1" sz="3500">
              <a:latin typeface="Arial"/>
              <a:ea typeface="Arial"/>
              <a:cs typeface="Arial"/>
              <a:sym typeface="Arial"/>
            </a:endParaRPr>
          </a:p>
        </p:txBody>
      </p:sp>
      <p:sp>
        <p:nvSpPr>
          <p:cNvPr id="194" name="Google Shape;194;p28"/>
          <p:cNvSpPr txBox="1"/>
          <p:nvPr>
            <p:ph idx="1" type="body"/>
          </p:nvPr>
        </p:nvSpPr>
        <p:spPr>
          <a:xfrm>
            <a:off x="838200" y="2271625"/>
            <a:ext cx="10515600" cy="390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t/>
            </a:r>
            <a:endParaRPr sz="2600">
              <a:solidFill>
                <a:srgbClr val="333333"/>
              </a:solidFill>
              <a:highlight>
                <a:srgbClr val="FFFFFF"/>
              </a:highlight>
              <a:latin typeface="Roboto"/>
              <a:ea typeface="Roboto"/>
              <a:cs typeface="Roboto"/>
              <a:sym typeface="Roboto"/>
            </a:endParaRPr>
          </a:p>
        </p:txBody>
      </p:sp>
      <p:pic>
        <p:nvPicPr>
          <p:cNvPr id="195" name="Google Shape;195;p28"/>
          <p:cNvPicPr preferRelativeResize="0"/>
          <p:nvPr/>
        </p:nvPicPr>
        <p:blipFill rotWithShape="1">
          <a:blip r:embed="rId3">
            <a:alphaModFix/>
          </a:blip>
          <a:srcRect b="0" l="0" r="0" t="0"/>
          <a:stretch/>
        </p:blipFill>
        <p:spPr>
          <a:xfrm>
            <a:off x="3350175" y="2611850"/>
            <a:ext cx="5353825" cy="311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838200" y="7208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3500">
                <a:latin typeface="Arial"/>
                <a:ea typeface="Arial"/>
                <a:cs typeface="Arial"/>
                <a:sym typeface="Arial"/>
              </a:rPr>
              <a:t>Aims of this workshop:</a:t>
            </a:r>
            <a:endParaRPr b="1" sz="3500">
              <a:latin typeface="Arial"/>
              <a:ea typeface="Arial"/>
              <a:cs typeface="Arial"/>
              <a:sym typeface="Arial"/>
            </a:endParaRPr>
          </a:p>
        </p:txBody>
      </p:sp>
      <p:sp>
        <p:nvSpPr>
          <p:cNvPr id="99" name="Google Shape;99;p15"/>
          <p:cNvSpPr txBox="1"/>
          <p:nvPr>
            <p:ph idx="1" type="body"/>
          </p:nvPr>
        </p:nvSpPr>
        <p:spPr>
          <a:xfrm>
            <a:off x="838200" y="2046525"/>
            <a:ext cx="10515600" cy="46272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SzPts val="3000"/>
              <a:buChar char="•"/>
            </a:pPr>
            <a:r>
              <a:rPr lang="en-US" sz="3000">
                <a:latin typeface="Arial"/>
                <a:ea typeface="Arial"/>
                <a:cs typeface="Arial"/>
                <a:sym typeface="Arial"/>
              </a:rPr>
              <a:t>To understand what is reading for meaning.</a:t>
            </a:r>
            <a:endParaRPr sz="3000">
              <a:latin typeface="Arial"/>
              <a:ea typeface="Arial"/>
              <a:cs typeface="Arial"/>
              <a:sym typeface="Arial"/>
            </a:endParaRPr>
          </a:p>
          <a:p>
            <a:pPr indent="-419100" lvl="0" marL="457200" rtl="0" algn="l">
              <a:lnSpc>
                <a:spcPct val="150000"/>
              </a:lnSpc>
              <a:spcBef>
                <a:spcPts val="0"/>
              </a:spcBef>
              <a:spcAft>
                <a:spcPts val="0"/>
              </a:spcAft>
              <a:buSzPts val="3000"/>
              <a:buChar char="•"/>
            </a:pPr>
            <a:r>
              <a:rPr lang="en-US" sz="3000">
                <a:latin typeface="Arial"/>
                <a:ea typeface="Arial"/>
                <a:cs typeface="Arial"/>
                <a:sym typeface="Arial"/>
              </a:rPr>
              <a:t>To understand why reading for meaning is so important.</a:t>
            </a:r>
            <a:endParaRPr sz="3000">
              <a:latin typeface="Arial"/>
              <a:ea typeface="Arial"/>
              <a:cs typeface="Arial"/>
              <a:sym typeface="Arial"/>
            </a:endParaRPr>
          </a:p>
          <a:p>
            <a:pPr indent="-419100" lvl="0" marL="457200" rtl="0" algn="l">
              <a:lnSpc>
                <a:spcPct val="150000"/>
              </a:lnSpc>
              <a:spcBef>
                <a:spcPts val="0"/>
              </a:spcBef>
              <a:spcAft>
                <a:spcPts val="0"/>
              </a:spcAft>
              <a:buSzPts val="3000"/>
              <a:buChar char="•"/>
            </a:pPr>
            <a:r>
              <a:rPr lang="en-US" sz="3000">
                <a:latin typeface="Arial"/>
                <a:ea typeface="Arial"/>
                <a:cs typeface="Arial"/>
                <a:sym typeface="Arial"/>
              </a:rPr>
              <a:t>To be aware of how reading for meaning is implemented in the classroom.</a:t>
            </a:r>
            <a:endParaRPr sz="3000">
              <a:latin typeface="Arial"/>
              <a:ea typeface="Arial"/>
              <a:cs typeface="Arial"/>
              <a:sym typeface="Arial"/>
            </a:endParaRPr>
          </a:p>
          <a:p>
            <a:pPr indent="-419100" lvl="0" marL="457200" rtl="0" algn="l">
              <a:lnSpc>
                <a:spcPct val="150000"/>
              </a:lnSpc>
              <a:spcBef>
                <a:spcPts val="0"/>
              </a:spcBef>
              <a:spcAft>
                <a:spcPts val="0"/>
              </a:spcAft>
              <a:buSzPts val="3000"/>
              <a:buChar char="•"/>
            </a:pPr>
            <a:r>
              <a:rPr lang="en-US" sz="3000">
                <a:latin typeface="Arial"/>
                <a:ea typeface="Arial"/>
                <a:cs typeface="Arial"/>
                <a:sym typeface="Arial"/>
              </a:rPr>
              <a:t>To explain how you can support your child to read for meaning at home.</a:t>
            </a:r>
            <a:endParaRPr sz="3000"/>
          </a:p>
        </p:txBody>
      </p:sp>
      <p:pic>
        <p:nvPicPr>
          <p:cNvPr id="100" name="Google Shape;100;p15"/>
          <p:cNvPicPr preferRelativeResize="0"/>
          <p:nvPr/>
        </p:nvPicPr>
        <p:blipFill>
          <a:blip r:embed="rId3">
            <a:alphaModFix/>
          </a:blip>
          <a:stretch>
            <a:fillRect/>
          </a:stretch>
        </p:blipFill>
        <p:spPr>
          <a:xfrm>
            <a:off x="10516920" y="4601095"/>
            <a:ext cx="1325700" cy="132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2653775" y="731725"/>
            <a:ext cx="87003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3500">
                <a:latin typeface="Arial"/>
                <a:ea typeface="Arial"/>
                <a:cs typeface="Arial"/>
                <a:sym typeface="Arial"/>
              </a:rPr>
              <a:t>Reading for Meaning: </a:t>
            </a:r>
            <a:endParaRPr b="1" sz="3500">
              <a:latin typeface="Arial"/>
              <a:ea typeface="Arial"/>
              <a:cs typeface="Arial"/>
              <a:sym typeface="Arial"/>
            </a:endParaRPr>
          </a:p>
          <a:p>
            <a:pPr indent="0" lvl="0" marL="0" rtl="0" algn="l">
              <a:spcBef>
                <a:spcPts val="0"/>
              </a:spcBef>
              <a:spcAft>
                <a:spcPts val="0"/>
              </a:spcAft>
              <a:buNone/>
            </a:pPr>
            <a:r>
              <a:t/>
            </a:r>
            <a:endParaRPr/>
          </a:p>
        </p:txBody>
      </p:sp>
      <p:sp>
        <p:nvSpPr>
          <p:cNvPr id="106" name="Google Shape;106;p16"/>
          <p:cNvSpPr txBox="1"/>
          <p:nvPr>
            <p:ph idx="1" type="body"/>
          </p:nvPr>
        </p:nvSpPr>
        <p:spPr>
          <a:xfrm>
            <a:off x="2653775" y="1481050"/>
            <a:ext cx="9253800" cy="4051200"/>
          </a:xfrm>
          <a:prstGeom prst="rect">
            <a:avLst/>
          </a:prstGeom>
        </p:spPr>
        <p:txBody>
          <a:bodyPr anchorCtr="0" anchor="t" bIns="45700" lIns="91425" spcFirstLastPara="1" rIns="91425" wrap="square" tIns="45700">
            <a:noAutofit/>
          </a:bodyPr>
          <a:lstStyle/>
          <a:p>
            <a:pPr indent="-419100" lvl="0" marL="457200" rtl="0" algn="l">
              <a:lnSpc>
                <a:spcPct val="115000"/>
              </a:lnSpc>
              <a:spcBef>
                <a:spcPts val="1200"/>
              </a:spcBef>
              <a:spcAft>
                <a:spcPts val="0"/>
              </a:spcAft>
              <a:buClr>
                <a:srgbClr val="333333"/>
              </a:buClr>
              <a:buSzPts val="3000"/>
              <a:buFont typeface="Arial"/>
              <a:buChar char="•"/>
            </a:pPr>
            <a:r>
              <a:rPr lang="en-US" sz="3000">
                <a:solidFill>
                  <a:srgbClr val="333333"/>
                </a:solidFill>
                <a:highlight>
                  <a:schemeClr val="lt1"/>
                </a:highlight>
                <a:latin typeface="Arial"/>
                <a:ea typeface="Arial"/>
                <a:cs typeface="Arial"/>
                <a:sym typeface="Arial"/>
              </a:rPr>
              <a:t>A reading strategy that focuses on understanding what is read and finding meaning within it. </a:t>
            </a:r>
            <a:endParaRPr sz="3000">
              <a:solidFill>
                <a:srgbClr val="333333"/>
              </a:solidFill>
              <a:highlight>
                <a:schemeClr val="lt1"/>
              </a:highlight>
              <a:latin typeface="Arial"/>
              <a:ea typeface="Arial"/>
              <a:cs typeface="Arial"/>
              <a:sym typeface="Arial"/>
            </a:endParaRPr>
          </a:p>
          <a:p>
            <a:pPr indent="-419100" lvl="0" marL="457200" rtl="0" algn="l">
              <a:lnSpc>
                <a:spcPct val="115000"/>
              </a:lnSpc>
              <a:spcBef>
                <a:spcPts val="0"/>
              </a:spcBef>
              <a:spcAft>
                <a:spcPts val="0"/>
              </a:spcAft>
              <a:buClr>
                <a:srgbClr val="333333"/>
              </a:buClr>
              <a:buSzPts val="3000"/>
              <a:buFont typeface="Arial"/>
              <a:buChar char="•"/>
            </a:pPr>
            <a:r>
              <a:rPr lang="en-US" sz="3000">
                <a:solidFill>
                  <a:srgbClr val="333333"/>
                </a:solidFill>
                <a:highlight>
                  <a:schemeClr val="lt1"/>
                </a:highlight>
                <a:latin typeface="Arial"/>
                <a:ea typeface="Arial"/>
                <a:cs typeface="Arial"/>
                <a:sym typeface="Arial"/>
              </a:rPr>
              <a:t>It focuses on two types of questions: literal and inferential.</a:t>
            </a:r>
            <a:endParaRPr sz="3000">
              <a:solidFill>
                <a:srgbClr val="333333"/>
              </a:solidFill>
              <a:highlight>
                <a:schemeClr val="lt1"/>
              </a:highlight>
              <a:latin typeface="Arial"/>
              <a:ea typeface="Arial"/>
              <a:cs typeface="Arial"/>
              <a:sym typeface="Arial"/>
            </a:endParaRPr>
          </a:p>
          <a:p>
            <a:pPr indent="-419100" lvl="0" marL="457200" rtl="0" algn="l">
              <a:lnSpc>
                <a:spcPct val="115000"/>
              </a:lnSpc>
              <a:spcBef>
                <a:spcPts val="0"/>
              </a:spcBef>
              <a:spcAft>
                <a:spcPts val="0"/>
              </a:spcAft>
              <a:buClr>
                <a:srgbClr val="333333"/>
              </a:buClr>
              <a:buSzPts val="3000"/>
              <a:buFont typeface="Arial"/>
              <a:buChar char="•"/>
            </a:pPr>
            <a:r>
              <a:rPr lang="en-US" sz="3000">
                <a:solidFill>
                  <a:srgbClr val="333333"/>
                </a:solidFill>
                <a:highlight>
                  <a:schemeClr val="lt1"/>
                </a:highlight>
                <a:latin typeface="Arial"/>
                <a:ea typeface="Arial"/>
                <a:cs typeface="Arial"/>
                <a:sym typeface="Arial"/>
              </a:rPr>
              <a:t>Enables children to answer literal questions about a text and make inferences from it.</a:t>
            </a:r>
            <a:endParaRPr sz="3000">
              <a:solidFill>
                <a:srgbClr val="333333"/>
              </a:solidFill>
              <a:highlight>
                <a:schemeClr val="lt1"/>
              </a:highlight>
              <a:latin typeface="Arial"/>
              <a:ea typeface="Arial"/>
              <a:cs typeface="Arial"/>
              <a:sym typeface="Arial"/>
            </a:endParaRPr>
          </a:p>
          <a:p>
            <a:pPr indent="-419100" lvl="0" marL="457200" rtl="0" algn="l">
              <a:lnSpc>
                <a:spcPct val="115000"/>
              </a:lnSpc>
              <a:spcBef>
                <a:spcPts val="0"/>
              </a:spcBef>
              <a:spcAft>
                <a:spcPts val="0"/>
              </a:spcAft>
              <a:buClr>
                <a:srgbClr val="333333"/>
              </a:buClr>
              <a:buSzPts val="3000"/>
              <a:buFont typeface="Arial"/>
              <a:buChar char="•"/>
            </a:pPr>
            <a:r>
              <a:rPr lang="en-US" sz="3000">
                <a:solidFill>
                  <a:srgbClr val="333333"/>
                </a:solidFill>
                <a:highlight>
                  <a:schemeClr val="lt1"/>
                </a:highlight>
                <a:latin typeface="Arial"/>
                <a:ea typeface="Arial"/>
                <a:cs typeface="Arial"/>
                <a:sym typeface="Arial"/>
              </a:rPr>
              <a:t>Helps </a:t>
            </a:r>
            <a:r>
              <a:rPr lang="en-US" sz="3000">
                <a:solidFill>
                  <a:srgbClr val="333333"/>
                </a:solidFill>
                <a:highlight>
                  <a:schemeClr val="lt1"/>
                </a:highlight>
                <a:latin typeface="Arial"/>
                <a:ea typeface="Arial"/>
                <a:cs typeface="Arial"/>
                <a:sym typeface="Arial"/>
              </a:rPr>
              <a:t>them to</a:t>
            </a:r>
            <a:r>
              <a:rPr lang="en-US" sz="3000">
                <a:solidFill>
                  <a:srgbClr val="333333"/>
                </a:solidFill>
                <a:highlight>
                  <a:schemeClr val="lt1"/>
                </a:highlight>
                <a:latin typeface="Arial"/>
                <a:ea typeface="Arial"/>
                <a:cs typeface="Arial"/>
                <a:sym typeface="Arial"/>
              </a:rPr>
              <a:t> make sense of challenging texts and read critically. </a:t>
            </a:r>
            <a:endParaRPr sz="3000">
              <a:solidFill>
                <a:srgbClr val="333333"/>
              </a:solidFill>
              <a:highlight>
                <a:schemeClr val="lt1"/>
              </a:highlight>
              <a:latin typeface="Arial"/>
              <a:ea typeface="Arial"/>
              <a:cs typeface="Arial"/>
              <a:sym typeface="Arial"/>
            </a:endParaRPr>
          </a:p>
          <a:p>
            <a:pPr indent="-419100" lvl="0" marL="457200" rtl="0" algn="l">
              <a:lnSpc>
                <a:spcPct val="115000"/>
              </a:lnSpc>
              <a:spcBef>
                <a:spcPts val="0"/>
              </a:spcBef>
              <a:spcAft>
                <a:spcPts val="0"/>
              </a:spcAft>
              <a:buClr>
                <a:srgbClr val="333333"/>
              </a:buClr>
              <a:buSzPts val="3000"/>
              <a:buFont typeface="Arial"/>
              <a:buChar char="•"/>
            </a:pPr>
            <a:r>
              <a:rPr lang="en-US" sz="3000">
                <a:solidFill>
                  <a:srgbClr val="333333"/>
                </a:solidFill>
                <a:highlight>
                  <a:schemeClr val="lt1"/>
                </a:highlight>
                <a:latin typeface="Arial"/>
                <a:ea typeface="Arial"/>
                <a:cs typeface="Arial"/>
                <a:sym typeface="Arial"/>
              </a:rPr>
              <a:t>Focuses on intepreting a text based on evidence.</a:t>
            </a:r>
            <a:endParaRPr sz="3000"/>
          </a:p>
        </p:txBody>
      </p:sp>
      <p:pic>
        <p:nvPicPr>
          <p:cNvPr id="107" name="Google Shape;107;p16"/>
          <p:cNvPicPr preferRelativeResize="0"/>
          <p:nvPr/>
        </p:nvPicPr>
        <p:blipFill>
          <a:blip r:embed="rId3">
            <a:alphaModFix/>
          </a:blip>
          <a:stretch>
            <a:fillRect/>
          </a:stretch>
        </p:blipFill>
        <p:spPr>
          <a:xfrm rot="-753914">
            <a:off x="349375" y="4243725"/>
            <a:ext cx="2414625" cy="155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146925" y="1107725"/>
            <a:ext cx="87003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US" sz="3500">
                <a:latin typeface="Arial"/>
                <a:ea typeface="Arial"/>
                <a:cs typeface="Arial"/>
                <a:sym typeface="Arial"/>
              </a:rPr>
              <a:t>Literal Questions:</a:t>
            </a:r>
            <a:endParaRPr b="1" sz="3500">
              <a:latin typeface="Arial"/>
              <a:ea typeface="Arial"/>
              <a:cs typeface="Arial"/>
              <a:sym typeface="Arial"/>
            </a:endParaRPr>
          </a:p>
          <a:p>
            <a:pPr indent="0" lvl="0" marL="0" rtl="0" algn="l">
              <a:spcBef>
                <a:spcPts val="0"/>
              </a:spcBef>
              <a:spcAft>
                <a:spcPts val="0"/>
              </a:spcAft>
              <a:buNone/>
            </a:pPr>
            <a:r>
              <a:t/>
            </a:r>
            <a:endParaRPr/>
          </a:p>
        </p:txBody>
      </p:sp>
      <p:sp>
        <p:nvSpPr>
          <p:cNvPr id="113" name="Google Shape;113;p17"/>
          <p:cNvSpPr txBox="1"/>
          <p:nvPr>
            <p:ph idx="1" type="body"/>
          </p:nvPr>
        </p:nvSpPr>
        <p:spPr>
          <a:xfrm>
            <a:off x="254375" y="1928700"/>
            <a:ext cx="11044200" cy="4051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3000">
                <a:highlight>
                  <a:schemeClr val="lt1"/>
                </a:highlight>
                <a:latin typeface="Arial"/>
                <a:ea typeface="Arial"/>
                <a:cs typeface="Arial"/>
                <a:sym typeface="Arial"/>
              </a:rPr>
              <a:t>Focuses on the</a:t>
            </a:r>
            <a:r>
              <a:rPr b="1" lang="en-US" sz="3000">
                <a:latin typeface="Arial"/>
                <a:ea typeface="Arial"/>
                <a:cs typeface="Arial"/>
                <a:sym typeface="Arial"/>
              </a:rPr>
              <a:t> who, what, where, </a:t>
            </a:r>
            <a:r>
              <a:rPr lang="en-US" sz="3000">
                <a:latin typeface="Arial"/>
                <a:ea typeface="Arial"/>
                <a:cs typeface="Arial"/>
                <a:sym typeface="Arial"/>
              </a:rPr>
              <a:t>and </a:t>
            </a:r>
            <a:r>
              <a:rPr b="1" lang="en-US" sz="3000">
                <a:latin typeface="Arial"/>
                <a:ea typeface="Arial"/>
                <a:cs typeface="Arial"/>
                <a:sym typeface="Arial"/>
              </a:rPr>
              <a:t>when </a:t>
            </a:r>
            <a:r>
              <a:rPr lang="en-US" sz="3000">
                <a:latin typeface="Arial"/>
                <a:ea typeface="Arial"/>
                <a:cs typeface="Arial"/>
                <a:sym typeface="Arial"/>
              </a:rPr>
              <a:t>of a text. Readers can find the answers to literal questions in the words and pictures of a text. These do not leave room for interpretation.</a:t>
            </a:r>
            <a:endParaRPr sz="3000">
              <a:latin typeface="Arial"/>
              <a:ea typeface="Arial"/>
              <a:cs typeface="Arial"/>
              <a:sym typeface="Arial"/>
            </a:endParaRPr>
          </a:p>
          <a:p>
            <a:pPr indent="0" lvl="0" marL="0" rtl="0" algn="l">
              <a:lnSpc>
                <a:spcPct val="115000"/>
              </a:lnSpc>
              <a:spcBef>
                <a:spcPts val="1200"/>
              </a:spcBef>
              <a:spcAft>
                <a:spcPts val="0"/>
              </a:spcAft>
              <a:buNone/>
            </a:pPr>
            <a:r>
              <a:rPr b="1" lang="en-US" sz="3000">
                <a:latin typeface="Arial"/>
                <a:ea typeface="Arial"/>
                <a:cs typeface="Arial"/>
                <a:sym typeface="Arial"/>
              </a:rPr>
              <a:t>Examples:</a:t>
            </a:r>
            <a:endParaRPr b="1" sz="3000">
              <a:latin typeface="Arial"/>
              <a:ea typeface="Arial"/>
              <a:cs typeface="Arial"/>
              <a:sym typeface="Arial"/>
            </a:endParaRPr>
          </a:p>
          <a:p>
            <a:pPr indent="-419100" lvl="0" marL="457200" rtl="0" algn="l">
              <a:lnSpc>
                <a:spcPct val="115000"/>
              </a:lnSpc>
              <a:spcBef>
                <a:spcPts val="1200"/>
              </a:spcBef>
              <a:spcAft>
                <a:spcPts val="0"/>
              </a:spcAft>
              <a:buSzPts val="3000"/>
              <a:buFont typeface="Arial"/>
              <a:buChar char="●"/>
            </a:pPr>
            <a:r>
              <a:rPr lang="en-US" sz="3000">
                <a:latin typeface="Arial"/>
                <a:ea typeface="Arial"/>
                <a:cs typeface="Arial"/>
                <a:sym typeface="Arial"/>
              </a:rPr>
              <a:t>Who was building the tower?</a:t>
            </a:r>
            <a:endParaRPr sz="3000">
              <a:latin typeface="Arial"/>
              <a:ea typeface="Arial"/>
              <a:cs typeface="Arial"/>
              <a:sym typeface="Arial"/>
            </a:endParaRPr>
          </a:p>
          <a:p>
            <a:pPr indent="-419100" lvl="0" marL="457200" rtl="0" algn="l">
              <a:lnSpc>
                <a:spcPct val="115000"/>
              </a:lnSpc>
              <a:spcBef>
                <a:spcPts val="0"/>
              </a:spcBef>
              <a:spcAft>
                <a:spcPts val="0"/>
              </a:spcAft>
              <a:buSzPts val="3000"/>
              <a:buChar char="●"/>
            </a:pPr>
            <a:r>
              <a:rPr lang="en-US" sz="3000">
                <a:latin typeface="Arial"/>
                <a:ea typeface="Arial"/>
                <a:cs typeface="Arial"/>
                <a:sym typeface="Arial"/>
              </a:rPr>
              <a:t>Where did the story take place?</a:t>
            </a:r>
            <a:endParaRPr sz="3000">
              <a:highlight>
                <a:schemeClr val="lt1"/>
              </a:highlight>
              <a:latin typeface="Arial"/>
              <a:ea typeface="Arial"/>
              <a:cs typeface="Arial"/>
              <a:sym typeface="Arial"/>
            </a:endParaRPr>
          </a:p>
        </p:txBody>
      </p:sp>
      <p:pic>
        <p:nvPicPr>
          <p:cNvPr id="114" name="Google Shape;114;p17"/>
          <p:cNvPicPr preferRelativeResize="0"/>
          <p:nvPr/>
        </p:nvPicPr>
        <p:blipFill rotWithShape="1">
          <a:blip r:embed="rId3">
            <a:alphaModFix/>
          </a:blip>
          <a:srcRect b="6657" l="9173" r="0" t="5158"/>
          <a:stretch/>
        </p:blipFill>
        <p:spPr>
          <a:xfrm>
            <a:off x="9293225" y="3008175"/>
            <a:ext cx="2821000" cy="318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146925" y="1107725"/>
            <a:ext cx="87003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US" sz="3500">
                <a:latin typeface="Arial"/>
                <a:ea typeface="Arial"/>
                <a:cs typeface="Arial"/>
                <a:sym typeface="Arial"/>
              </a:rPr>
              <a:t>Inferential</a:t>
            </a:r>
            <a:r>
              <a:rPr b="1" lang="en-US" sz="3500">
                <a:latin typeface="Arial"/>
                <a:ea typeface="Arial"/>
                <a:cs typeface="Arial"/>
                <a:sym typeface="Arial"/>
              </a:rPr>
              <a:t> Questions:</a:t>
            </a:r>
            <a:endParaRPr b="1" sz="3500">
              <a:latin typeface="Arial"/>
              <a:ea typeface="Arial"/>
              <a:cs typeface="Arial"/>
              <a:sym typeface="Arial"/>
            </a:endParaRPr>
          </a:p>
          <a:p>
            <a:pPr indent="0" lvl="0" marL="0" rtl="0" algn="l">
              <a:spcBef>
                <a:spcPts val="0"/>
              </a:spcBef>
              <a:spcAft>
                <a:spcPts val="0"/>
              </a:spcAft>
              <a:buNone/>
            </a:pPr>
            <a:r>
              <a:t/>
            </a:r>
            <a:endParaRPr/>
          </a:p>
        </p:txBody>
      </p:sp>
      <p:sp>
        <p:nvSpPr>
          <p:cNvPr id="120" name="Google Shape;120;p18"/>
          <p:cNvSpPr txBox="1"/>
          <p:nvPr>
            <p:ph idx="1" type="body"/>
          </p:nvPr>
        </p:nvSpPr>
        <p:spPr>
          <a:xfrm>
            <a:off x="254375" y="1928700"/>
            <a:ext cx="11044200" cy="4051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3000">
                <a:latin typeface="Arial"/>
                <a:ea typeface="Arial"/>
                <a:cs typeface="Arial"/>
                <a:sym typeface="Arial"/>
              </a:rPr>
              <a:t>Requires readers to search for context clues in the text where answers cannot be directly found but are supported by evidence in a text.</a:t>
            </a:r>
            <a:endParaRPr sz="3000">
              <a:highlight>
                <a:schemeClr val="lt1"/>
              </a:highlight>
              <a:latin typeface="Arial"/>
              <a:ea typeface="Arial"/>
              <a:cs typeface="Arial"/>
              <a:sym typeface="Arial"/>
            </a:endParaRPr>
          </a:p>
          <a:p>
            <a:pPr indent="0" lvl="0" marL="0" rtl="0" algn="l">
              <a:lnSpc>
                <a:spcPct val="115000"/>
              </a:lnSpc>
              <a:spcBef>
                <a:spcPts val="1200"/>
              </a:spcBef>
              <a:spcAft>
                <a:spcPts val="0"/>
              </a:spcAft>
              <a:buNone/>
            </a:pPr>
            <a:r>
              <a:t/>
            </a:r>
            <a:endParaRPr b="1" sz="3000">
              <a:latin typeface="Arial"/>
              <a:ea typeface="Arial"/>
              <a:cs typeface="Arial"/>
              <a:sym typeface="Arial"/>
            </a:endParaRPr>
          </a:p>
          <a:p>
            <a:pPr indent="0" lvl="0" marL="0" rtl="0" algn="l">
              <a:lnSpc>
                <a:spcPct val="115000"/>
              </a:lnSpc>
              <a:spcBef>
                <a:spcPts val="1200"/>
              </a:spcBef>
              <a:spcAft>
                <a:spcPts val="0"/>
              </a:spcAft>
              <a:buNone/>
            </a:pPr>
            <a:r>
              <a:rPr b="1" lang="en-US" sz="3000">
                <a:latin typeface="Arial"/>
                <a:ea typeface="Arial"/>
                <a:cs typeface="Arial"/>
                <a:sym typeface="Arial"/>
              </a:rPr>
              <a:t>Examples:</a:t>
            </a:r>
            <a:endParaRPr b="1" sz="3000">
              <a:latin typeface="Arial"/>
              <a:ea typeface="Arial"/>
              <a:cs typeface="Arial"/>
              <a:sym typeface="Arial"/>
            </a:endParaRPr>
          </a:p>
          <a:p>
            <a:pPr indent="-419100" lvl="0" marL="457200" rtl="0" algn="l">
              <a:lnSpc>
                <a:spcPct val="115000"/>
              </a:lnSpc>
              <a:spcBef>
                <a:spcPts val="1200"/>
              </a:spcBef>
              <a:spcAft>
                <a:spcPts val="0"/>
              </a:spcAft>
              <a:buSzPts val="3000"/>
              <a:buChar char="●"/>
            </a:pPr>
            <a:r>
              <a:rPr lang="en-US" sz="3000">
                <a:latin typeface="Arial"/>
                <a:ea typeface="Arial"/>
                <a:cs typeface="Arial"/>
                <a:sym typeface="Arial"/>
              </a:rPr>
              <a:t>Explain why the character acted in the way they did?</a:t>
            </a:r>
            <a:endParaRPr sz="3000">
              <a:latin typeface="Arial"/>
              <a:ea typeface="Arial"/>
              <a:cs typeface="Arial"/>
              <a:sym typeface="Arial"/>
            </a:endParaRPr>
          </a:p>
          <a:p>
            <a:pPr indent="-419100" lvl="0" marL="457200" rtl="0" algn="l">
              <a:lnSpc>
                <a:spcPct val="115000"/>
              </a:lnSpc>
              <a:spcBef>
                <a:spcPts val="0"/>
              </a:spcBef>
              <a:spcAft>
                <a:spcPts val="0"/>
              </a:spcAft>
              <a:buSzPts val="3000"/>
              <a:buChar char="●"/>
            </a:pPr>
            <a:r>
              <a:rPr lang="en-US" sz="3000">
                <a:latin typeface="Arial"/>
                <a:ea typeface="Arial"/>
                <a:cs typeface="Arial"/>
                <a:sym typeface="Arial"/>
              </a:rPr>
              <a:t>What kind of people would read this text?</a:t>
            </a:r>
            <a:endParaRPr sz="3000">
              <a:latin typeface="Arial"/>
              <a:ea typeface="Arial"/>
              <a:cs typeface="Arial"/>
              <a:sym typeface="Arial"/>
            </a:endParaRPr>
          </a:p>
        </p:txBody>
      </p:sp>
      <p:pic>
        <p:nvPicPr>
          <p:cNvPr id="121" name="Google Shape;121;p18"/>
          <p:cNvPicPr preferRelativeResize="0"/>
          <p:nvPr/>
        </p:nvPicPr>
        <p:blipFill>
          <a:blip r:embed="rId3">
            <a:alphaModFix/>
          </a:blip>
          <a:stretch>
            <a:fillRect/>
          </a:stretch>
        </p:blipFill>
        <p:spPr>
          <a:xfrm>
            <a:off x="8290450" y="3131125"/>
            <a:ext cx="3384250" cy="190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372650" y="6394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500">
                <a:latin typeface="Arial"/>
                <a:ea typeface="Arial"/>
                <a:cs typeface="Arial"/>
                <a:sym typeface="Arial"/>
              </a:rPr>
              <a:t>Why read for meaning?</a:t>
            </a:r>
            <a:endParaRPr b="1" sz="3500">
              <a:latin typeface="Arial"/>
              <a:ea typeface="Arial"/>
              <a:cs typeface="Arial"/>
              <a:sym typeface="Arial"/>
            </a:endParaRPr>
          </a:p>
        </p:txBody>
      </p:sp>
      <p:sp>
        <p:nvSpPr>
          <p:cNvPr id="127" name="Google Shape;127;p19"/>
          <p:cNvSpPr txBox="1"/>
          <p:nvPr>
            <p:ph idx="1" type="body"/>
          </p:nvPr>
        </p:nvSpPr>
        <p:spPr>
          <a:xfrm>
            <a:off x="372650" y="1646575"/>
            <a:ext cx="9171300" cy="4351200"/>
          </a:xfrm>
          <a:prstGeom prst="rect">
            <a:avLst/>
          </a:prstGeom>
        </p:spPr>
        <p:txBody>
          <a:bodyPr anchorCtr="0" anchor="t" bIns="45700" lIns="91425" spcFirstLastPara="1" rIns="91425" wrap="square" tIns="45700">
            <a:noAutofit/>
          </a:bodyPr>
          <a:lstStyle/>
          <a:p>
            <a:pPr indent="-417512" lvl="0" marL="457200" rtl="0" algn="l">
              <a:lnSpc>
                <a:spcPct val="95000"/>
              </a:lnSpc>
              <a:spcBef>
                <a:spcPts val="1200"/>
              </a:spcBef>
              <a:spcAft>
                <a:spcPts val="0"/>
              </a:spcAft>
              <a:buSzPts val="2975"/>
              <a:buFont typeface="Arial"/>
              <a:buChar char="•"/>
            </a:pPr>
            <a:r>
              <a:rPr lang="en-US" sz="2975">
                <a:highlight>
                  <a:schemeClr val="lt1"/>
                </a:highlight>
                <a:latin typeface="Arial"/>
                <a:ea typeface="Arial"/>
                <a:cs typeface="Arial"/>
                <a:sym typeface="Arial"/>
              </a:rPr>
              <a:t>Reading for meaning skills can help prepare children for what they might read later on in their education. </a:t>
            </a:r>
            <a:endParaRPr sz="2975">
              <a:highlight>
                <a:schemeClr val="lt1"/>
              </a:highlight>
              <a:latin typeface="Arial"/>
              <a:ea typeface="Arial"/>
              <a:cs typeface="Arial"/>
              <a:sym typeface="Arial"/>
            </a:endParaRPr>
          </a:p>
          <a:p>
            <a:pPr indent="0" lvl="0" marL="457200" rtl="0" algn="l">
              <a:lnSpc>
                <a:spcPct val="95000"/>
              </a:lnSpc>
              <a:spcBef>
                <a:spcPts val="1500"/>
              </a:spcBef>
              <a:spcAft>
                <a:spcPts val="0"/>
              </a:spcAft>
              <a:buSzPts val="1018"/>
              <a:buNone/>
            </a:pPr>
            <a:r>
              <a:t/>
            </a:r>
            <a:endParaRPr sz="2975">
              <a:highlight>
                <a:schemeClr val="lt1"/>
              </a:highlight>
              <a:latin typeface="Arial"/>
              <a:ea typeface="Arial"/>
              <a:cs typeface="Arial"/>
              <a:sym typeface="Arial"/>
            </a:endParaRPr>
          </a:p>
          <a:p>
            <a:pPr indent="-417512" lvl="0" marL="457200" rtl="0" algn="l">
              <a:lnSpc>
                <a:spcPct val="95000"/>
              </a:lnSpc>
              <a:spcBef>
                <a:spcPts val="1500"/>
              </a:spcBef>
              <a:spcAft>
                <a:spcPts val="0"/>
              </a:spcAft>
              <a:buSzPts val="2975"/>
              <a:buFont typeface="Arial"/>
              <a:buChar char="•"/>
            </a:pPr>
            <a:r>
              <a:rPr lang="en-US" sz="2975">
                <a:highlight>
                  <a:schemeClr val="lt1"/>
                </a:highlight>
                <a:latin typeface="Arial"/>
                <a:ea typeface="Arial"/>
                <a:cs typeface="Arial"/>
                <a:sym typeface="Arial"/>
              </a:rPr>
              <a:t>As they grow, they'll be faced with more challenging texts with challenging vocabulary. If they aren't able to read and analyse texts for meaning, they will struggle and become discouraged, which in turn will demotivate them.</a:t>
            </a:r>
            <a:endParaRPr sz="2975">
              <a:latin typeface="Arial"/>
              <a:ea typeface="Arial"/>
              <a:cs typeface="Arial"/>
              <a:sym typeface="Arial"/>
            </a:endParaRPr>
          </a:p>
          <a:p>
            <a:pPr indent="0" lvl="0" marL="457200" rtl="0" algn="l">
              <a:lnSpc>
                <a:spcPct val="70000"/>
              </a:lnSpc>
              <a:spcBef>
                <a:spcPts val="1500"/>
              </a:spcBef>
              <a:spcAft>
                <a:spcPts val="0"/>
              </a:spcAft>
              <a:buSzPts val="1018"/>
              <a:buNone/>
            </a:pPr>
            <a:r>
              <a:t/>
            </a:r>
            <a:endParaRPr sz="2975">
              <a:latin typeface="Arial"/>
              <a:ea typeface="Arial"/>
              <a:cs typeface="Arial"/>
              <a:sym typeface="Arial"/>
            </a:endParaRPr>
          </a:p>
        </p:txBody>
      </p:sp>
      <p:pic>
        <p:nvPicPr>
          <p:cNvPr id="128" name="Google Shape;128;p19"/>
          <p:cNvPicPr preferRelativeResize="0"/>
          <p:nvPr/>
        </p:nvPicPr>
        <p:blipFill rotWithShape="1">
          <a:blip r:embed="rId3">
            <a:alphaModFix/>
          </a:blip>
          <a:srcRect b="5489" l="3093" r="2602" t="6675"/>
          <a:stretch/>
        </p:blipFill>
        <p:spPr>
          <a:xfrm rot="1764140">
            <a:off x="8356747" y="1183130"/>
            <a:ext cx="3563281" cy="14587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72650" y="6394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500">
                <a:latin typeface="Arial"/>
                <a:ea typeface="Arial"/>
                <a:cs typeface="Arial"/>
                <a:sym typeface="Arial"/>
              </a:rPr>
              <a:t>How reading develops:</a:t>
            </a:r>
            <a:endParaRPr b="1" sz="3500">
              <a:latin typeface="Arial"/>
              <a:ea typeface="Arial"/>
              <a:cs typeface="Arial"/>
              <a:sym typeface="Arial"/>
            </a:endParaRPr>
          </a:p>
        </p:txBody>
      </p:sp>
      <p:sp>
        <p:nvSpPr>
          <p:cNvPr id="134" name="Google Shape;134;p20"/>
          <p:cNvSpPr txBox="1"/>
          <p:nvPr>
            <p:ph idx="1" type="body"/>
          </p:nvPr>
        </p:nvSpPr>
        <p:spPr>
          <a:xfrm>
            <a:off x="1142600" y="4301950"/>
            <a:ext cx="1418100" cy="1695900"/>
          </a:xfrm>
          <a:prstGeom prst="rect">
            <a:avLst/>
          </a:prstGeom>
        </p:spPr>
        <p:txBody>
          <a:bodyPr anchorCtr="0" anchor="t" bIns="45700" lIns="91425" spcFirstLastPara="1" rIns="91425" wrap="square" tIns="45700">
            <a:noAutofit/>
          </a:bodyPr>
          <a:lstStyle/>
          <a:p>
            <a:pPr indent="0" lvl="0" marL="457200" rtl="0" algn="ctr">
              <a:lnSpc>
                <a:spcPct val="70000"/>
              </a:lnSpc>
              <a:spcBef>
                <a:spcPts val="1000"/>
              </a:spcBef>
              <a:spcAft>
                <a:spcPts val="0"/>
              </a:spcAft>
              <a:buSzPts val="1018"/>
              <a:buNone/>
            </a:pPr>
            <a:r>
              <a:rPr lang="en-US" sz="1800">
                <a:latin typeface="Arial"/>
                <a:ea typeface="Arial"/>
                <a:cs typeface="Arial"/>
                <a:sym typeface="Arial"/>
              </a:rPr>
              <a:t>Sing the </a:t>
            </a:r>
            <a:endParaRPr sz="1800">
              <a:latin typeface="Arial"/>
              <a:ea typeface="Arial"/>
              <a:cs typeface="Arial"/>
              <a:sym typeface="Arial"/>
            </a:endParaRPr>
          </a:p>
          <a:p>
            <a:pPr indent="0" lvl="0" marL="457200" rtl="0" algn="ctr">
              <a:lnSpc>
                <a:spcPct val="70000"/>
              </a:lnSpc>
              <a:spcBef>
                <a:spcPts val="1000"/>
              </a:spcBef>
              <a:spcAft>
                <a:spcPts val="0"/>
              </a:spcAft>
              <a:buSzPts val="1018"/>
              <a:buNone/>
            </a:pPr>
            <a:r>
              <a:rPr lang="en-US" sz="1800">
                <a:latin typeface="Arial"/>
                <a:ea typeface="Arial"/>
                <a:cs typeface="Arial"/>
                <a:sym typeface="Arial"/>
              </a:rPr>
              <a:t>ABCs</a:t>
            </a:r>
            <a:endParaRPr sz="1800">
              <a:latin typeface="Arial"/>
              <a:ea typeface="Arial"/>
              <a:cs typeface="Arial"/>
              <a:sym typeface="Arial"/>
            </a:endParaRPr>
          </a:p>
        </p:txBody>
      </p:sp>
      <p:pic>
        <p:nvPicPr>
          <p:cNvPr id="135" name="Google Shape;135;p20"/>
          <p:cNvPicPr preferRelativeResize="0"/>
          <p:nvPr/>
        </p:nvPicPr>
        <p:blipFill rotWithShape="1">
          <a:blip r:embed="rId3">
            <a:alphaModFix/>
          </a:blip>
          <a:srcRect b="35769" l="4490" r="5159" t="36553"/>
          <a:stretch/>
        </p:blipFill>
        <p:spPr>
          <a:xfrm>
            <a:off x="1278575" y="2184500"/>
            <a:ext cx="9400650" cy="1898076"/>
          </a:xfrm>
          <a:prstGeom prst="rect">
            <a:avLst/>
          </a:prstGeom>
          <a:noFill/>
          <a:ln>
            <a:noFill/>
          </a:ln>
        </p:spPr>
      </p:pic>
      <p:sp>
        <p:nvSpPr>
          <p:cNvPr id="136" name="Google Shape;136;p20"/>
          <p:cNvSpPr txBox="1"/>
          <p:nvPr>
            <p:ph idx="1" type="body"/>
          </p:nvPr>
        </p:nvSpPr>
        <p:spPr>
          <a:xfrm>
            <a:off x="2739625" y="4301950"/>
            <a:ext cx="1897800" cy="1695900"/>
          </a:xfrm>
          <a:prstGeom prst="rect">
            <a:avLst/>
          </a:prstGeom>
        </p:spPr>
        <p:txBody>
          <a:bodyPr anchorCtr="0" anchor="t" bIns="45700" lIns="91425" spcFirstLastPara="1" rIns="91425" wrap="square" tIns="45700">
            <a:noAutofit/>
          </a:bodyPr>
          <a:lstStyle/>
          <a:p>
            <a:pPr indent="0" lvl="0" marL="457200" rtl="0" algn="ctr">
              <a:lnSpc>
                <a:spcPct val="70000"/>
              </a:lnSpc>
              <a:spcBef>
                <a:spcPts val="1000"/>
              </a:spcBef>
              <a:spcAft>
                <a:spcPts val="0"/>
              </a:spcAft>
              <a:buSzPts val="1018"/>
              <a:buNone/>
            </a:pPr>
            <a:r>
              <a:rPr lang="en-US" sz="1800">
                <a:latin typeface="Arial"/>
                <a:ea typeface="Arial"/>
                <a:cs typeface="Arial"/>
                <a:sym typeface="Arial"/>
              </a:rPr>
              <a:t>Learn the relationship between letters and sounds.</a:t>
            </a:r>
            <a:endParaRPr sz="1800">
              <a:latin typeface="Arial"/>
              <a:ea typeface="Arial"/>
              <a:cs typeface="Arial"/>
              <a:sym typeface="Arial"/>
            </a:endParaRPr>
          </a:p>
        </p:txBody>
      </p:sp>
      <p:sp>
        <p:nvSpPr>
          <p:cNvPr id="137" name="Google Shape;137;p20"/>
          <p:cNvSpPr txBox="1"/>
          <p:nvPr>
            <p:ph idx="1" type="body"/>
          </p:nvPr>
        </p:nvSpPr>
        <p:spPr>
          <a:xfrm>
            <a:off x="4681550" y="4301950"/>
            <a:ext cx="1897800" cy="1695900"/>
          </a:xfrm>
          <a:prstGeom prst="rect">
            <a:avLst/>
          </a:prstGeom>
        </p:spPr>
        <p:txBody>
          <a:bodyPr anchorCtr="0" anchor="t" bIns="45700" lIns="91425" spcFirstLastPara="1" rIns="91425" wrap="square" tIns="45700">
            <a:noAutofit/>
          </a:bodyPr>
          <a:lstStyle/>
          <a:p>
            <a:pPr indent="0" lvl="0" marL="457200" rtl="0" algn="ctr">
              <a:lnSpc>
                <a:spcPct val="70000"/>
              </a:lnSpc>
              <a:spcBef>
                <a:spcPts val="1000"/>
              </a:spcBef>
              <a:spcAft>
                <a:spcPts val="0"/>
              </a:spcAft>
              <a:buSzPts val="1018"/>
              <a:buNone/>
            </a:pPr>
            <a:r>
              <a:rPr lang="en-US" sz="1800">
                <a:latin typeface="Arial"/>
                <a:ea typeface="Arial"/>
                <a:cs typeface="Arial"/>
                <a:sym typeface="Arial"/>
              </a:rPr>
              <a:t>Read silently without vocalising.</a:t>
            </a:r>
            <a:endParaRPr sz="1800">
              <a:latin typeface="Arial"/>
              <a:ea typeface="Arial"/>
              <a:cs typeface="Arial"/>
              <a:sym typeface="Arial"/>
            </a:endParaRPr>
          </a:p>
        </p:txBody>
      </p:sp>
      <p:sp>
        <p:nvSpPr>
          <p:cNvPr id="138" name="Google Shape;138;p20"/>
          <p:cNvSpPr txBox="1"/>
          <p:nvPr>
            <p:ph idx="1" type="body"/>
          </p:nvPr>
        </p:nvSpPr>
        <p:spPr>
          <a:xfrm>
            <a:off x="6803550" y="4301950"/>
            <a:ext cx="1897800" cy="1695900"/>
          </a:xfrm>
          <a:prstGeom prst="rect">
            <a:avLst/>
          </a:prstGeom>
        </p:spPr>
        <p:txBody>
          <a:bodyPr anchorCtr="0" anchor="t" bIns="45700" lIns="91425" spcFirstLastPara="1" rIns="91425" wrap="square" tIns="45700">
            <a:noAutofit/>
          </a:bodyPr>
          <a:lstStyle/>
          <a:p>
            <a:pPr indent="0" lvl="0" marL="457200" rtl="0" algn="ctr">
              <a:lnSpc>
                <a:spcPct val="70000"/>
              </a:lnSpc>
              <a:spcBef>
                <a:spcPts val="1000"/>
              </a:spcBef>
              <a:spcAft>
                <a:spcPts val="0"/>
              </a:spcAft>
              <a:buSzPts val="1018"/>
              <a:buNone/>
            </a:pPr>
            <a:r>
              <a:rPr lang="en-US" sz="1800">
                <a:latin typeface="Arial"/>
                <a:ea typeface="Arial"/>
                <a:cs typeface="Arial"/>
                <a:sym typeface="Arial"/>
              </a:rPr>
              <a:t>Read to gain ideas and </a:t>
            </a:r>
            <a:r>
              <a:rPr lang="en-US" sz="1800">
                <a:latin typeface="Arial"/>
                <a:ea typeface="Arial"/>
                <a:cs typeface="Arial"/>
                <a:sym typeface="Arial"/>
              </a:rPr>
              <a:t>knowledge</a:t>
            </a:r>
            <a:r>
              <a:rPr lang="en-US" sz="1800">
                <a:latin typeface="Arial"/>
                <a:ea typeface="Arial"/>
                <a:cs typeface="Arial"/>
                <a:sym typeface="Arial"/>
              </a:rPr>
              <a:t>.</a:t>
            </a:r>
            <a:endParaRPr sz="1800">
              <a:latin typeface="Arial"/>
              <a:ea typeface="Arial"/>
              <a:cs typeface="Arial"/>
              <a:sym typeface="Arial"/>
            </a:endParaRPr>
          </a:p>
        </p:txBody>
      </p:sp>
      <p:sp>
        <p:nvSpPr>
          <p:cNvPr id="139" name="Google Shape;139;p20"/>
          <p:cNvSpPr txBox="1"/>
          <p:nvPr>
            <p:ph idx="1" type="body"/>
          </p:nvPr>
        </p:nvSpPr>
        <p:spPr>
          <a:xfrm>
            <a:off x="8925550" y="4301950"/>
            <a:ext cx="2068800" cy="1695900"/>
          </a:xfrm>
          <a:prstGeom prst="rect">
            <a:avLst/>
          </a:prstGeom>
        </p:spPr>
        <p:txBody>
          <a:bodyPr anchorCtr="0" anchor="t" bIns="45700" lIns="91425" spcFirstLastPara="1" rIns="91425" wrap="square" tIns="45700">
            <a:noAutofit/>
          </a:bodyPr>
          <a:lstStyle/>
          <a:p>
            <a:pPr indent="0" lvl="0" marL="457200" rtl="0" algn="ctr">
              <a:lnSpc>
                <a:spcPct val="70000"/>
              </a:lnSpc>
              <a:spcBef>
                <a:spcPts val="1000"/>
              </a:spcBef>
              <a:spcAft>
                <a:spcPts val="0"/>
              </a:spcAft>
              <a:buSzPts val="1018"/>
              <a:buNone/>
            </a:pPr>
            <a:r>
              <a:rPr lang="en-US" sz="1800">
                <a:latin typeface="Arial"/>
                <a:ea typeface="Arial"/>
                <a:cs typeface="Arial"/>
                <a:sym typeface="Arial"/>
              </a:rPr>
              <a:t>Comprehend longer texts, such as books.</a:t>
            </a:r>
            <a:endParaRPr sz="1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2811250" y="639425"/>
            <a:ext cx="80772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500">
                <a:latin typeface="Arial"/>
                <a:ea typeface="Arial"/>
                <a:cs typeface="Arial"/>
                <a:sym typeface="Arial"/>
              </a:rPr>
              <a:t>Reading for meaning at school:</a:t>
            </a:r>
            <a:endParaRPr b="1" sz="3500">
              <a:latin typeface="Arial"/>
              <a:ea typeface="Arial"/>
              <a:cs typeface="Arial"/>
              <a:sym typeface="Arial"/>
            </a:endParaRPr>
          </a:p>
        </p:txBody>
      </p:sp>
      <p:sp>
        <p:nvSpPr>
          <p:cNvPr id="145" name="Google Shape;145;p21"/>
          <p:cNvSpPr txBox="1"/>
          <p:nvPr>
            <p:ph idx="1" type="body"/>
          </p:nvPr>
        </p:nvSpPr>
        <p:spPr>
          <a:xfrm>
            <a:off x="2399400" y="1646575"/>
            <a:ext cx="9329100" cy="4387800"/>
          </a:xfrm>
          <a:prstGeom prst="rect">
            <a:avLst/>
          </a:prstGeom>
        </p:spPr>
        <p:txBody>
          <a:bodyPr anchorCtr="0" anchor="t" bIns="45700" lIns="91425" spcFirstLastPara="1" rIns="91425" wrap="square" tIns="45700">
            <a:noAutofit/>
          </a:bodyPr>
          <a:lstStyle/>
          <a:p>
            <a:pPr indent="-419100" lvl="0" marL="457200" rtl="0" algn="l">
              <a:lnSpc>
                <a:spcPct val="95000"/>
              </a:lnSpc>
              <a:spcBef>
                <a:spcPts val="800"/>
              </a:spcBef>
              <a:spcAft>
                <a:spcPts val="0"/>
              </a:spcAft>
              <a:buSzPts val="3000"/>
              <a:buChar char="•"/>
            </a:pPr>
            <a:r>
              <a:rPr lang="en-US" sz="3000">
                <a:highlight>
                  <a:schemeClr val="lt1"/>
                </a:highlight>
                <a:latin typeface="Arial"/>
                <a:ea typeface="Arial"/>
                <a:cs typeface="Arial"/>
                <a:sym typeface="Arial"/>
              </a:rPr>
              <a:t>Reading texts are assigned alongside a set of literal questions. Here, children are encourage to be detectives and find evidence for their answers from a text.</a:t>
            </a:r>
            <a:endParaRPr sz="3000">
              <a:highlight>
                <a:schemeClr val="lt1"/>
              </a:highlight>
              <a:latin typeface="Arial"/>
              <a:ea typeface="Arial"/>
              <a:cs typeface="Arial"/>
              <a:sym typeface="Arial"/>
            </a:endParaRPr>
          </a:p>
          <a:p>
            <a:pPr indent="0" lvl="0" marL="457200" rtl="0" algn="l">
              <a:lnSpc>
                <a:spcPct val="95000"/>
              </a:lnSpc>
              <a:spcBef>
                <a:spcPts val="800"/>
              </a:spcBef>
              <a:spcAft>
                <a:spcPts val="0"/>
              </a:spcAft>
              <a:buNone/>
            </a:pPr>
            <a:r>
              <a:t/>
            </a:r>
            <a:endParaRPr sz="3000">
              <a:highlight>
                <a:schemeClr val="lt1"/>
              </a:highlight>
              <a:latin typeface="Arial"/>
              <a:ea typeface="Arial"/>
              <a:cs typeface="Arial"/>
              <a:sym typeface="Arial"/>
            </a:endParaRPr>
          </a:p>
          <a:p>
            <a:pPr indent="-419100" lvl="0" marL="457200" rtl="0" algn="l">
              <a:lnSpc>
                <a:spcPct val="95000"/>
              </a:lnSpc>
              <a:spcBef>
                <a:spcPts val="1200"/>
              </a:spcBef>
              <a:spcAft>
                <a:spcPts val="0"/>
              </a:spcAft>
              <a:buSzPts val="3000"/>
              <a:buChar char="•"/>
            </a:pPr>
            <a:r>
              <a:rPr lang="en-US" sz="3000">
                <a:highlight>
                  <a:schemeClr val="lt1"/>
                </a:highlight>
                <a:latin typeface="Arial"/>
                <a:ea typeface="Arial"/>
                <a:cs typeface="Arial"/>
                <a:sym typeface="Arial"/>
              </a:rPr>
              <a:t>Children are encouraged to use quotes and even reference page numbers to support their answers.</a:t>
            </a:r>
            <a:endParaRPr sz="3000">
              <a:highlight>
                <a:srgbClr val="FFFF00"/>
              </a:highlight>
              <a:latin typeface="Arial"/>
              <a:ea typeface="Arial"/>
              <a:cs typeface="Arial"/>
              <a:sym typeface="Arial"/>
            </a:endParaRPr>
          </a:p>
          <a:p>
            <a:pPr indent="0" lvl="0" marL="457200" rtl="0" algn="l">
              <a:lnSpc>
                <a:spcPct val="70000"/>
              </a:lnSpc>
              <a:spcBef>
                <a:spcPts val="1500"/>
              </a:spcBef>
              <a:spcAft>
                <a:spcPts val="0"/>
              </a:spcAft>
              <a:buSzPts val="1018"/>
              <a:buNone/>
            </a:pPr>
            <a:r>
              <a:t/>
            </a:r>
            <a:endParaRPr sz="3000">
              <a:latin typeface="Arial"/>
              <a:ea typeface="Arial"/>
              <a:cs typeface="Arial"/>
              <a:sym typeface="Arial"/>
            </a:endParaRPr>
          </a:p>
        </p:txBody>
      </p:sp>
      <p:pic>
        <p:nvPicPr>
          <p:cNvPr id="146" name="Google Shape;146;p21"/>
          <p:cNvPicPr preferRelativeResize="0"/>
          <p:nvPr/>
        </p:nvPicPr>
        <p:blipFill>
          <a:blip r:embed="rId3">
            <a:alphaModFix/>
          </a:blip>
          <a:stretch>
            <a:fillRect/>
          </a:stretch>
        </p:blipFill>
        <p:spPr>
          <a:xfrm>
            <a:off x="375997" y="1762275"/>
            <a:ext cx="2115000" cy="318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372650" y="6394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3500">
                <a:latin typeface="Arial"/>
                <a:ea typeface="Arial"/>
                <a:cs typeface="Arial"/>
                <a:sym typeface="Arial"/>
              </a:rPr>
              <a:t>Reading for meaning at school:</a:t>
            </a:r>
            <a:endParaRPr b="1" sz="3500">
              <a:latin typeface="Arial"/>
              <a:ea typeface="Arial"/>
              <a:cs typeface="Arial"/>
              <a:sym typeface="Arial"/>
            </a:endParaRPr>
          </a:p>
        </p:txBody>
      </p:sp>
      <p:sp>
        <p:nvSpPr>
          <p:cNvPr id="152" name="Google Shape;152;p22"/>
          <p:cNvSpPr txBox="1"/>
          <p:nvPr>
            <p:ph idx="1" type="body"/>
          </p:nvPr>
        </p:nvSpPr>
        <p:spPr>
          <a:xfrm>
            <a:off x="372650" y="1646575"/>
            <a:ext cx="11355900" cy="4387800"/>
          </a:xfrm>
          <a:prstGeom prst="rect">
            <a:avLst/>
          </a:prstGeom>
        </p:spPr>
        <p:txBody>
          <a:bodyPr anchorCtr="0" anchor="t" bIns="45700" lIns="91425" spcFirstLastPara="1" rIns="91425" wrap="square" tIns="45700">
            <a:noAutofit/>
          </a:bodyPr>
          <a:lstStyle/>
          <a:p>
            <a:pPr indent="-419100" lvl="0" marL="457200" rtl="0" algn="l">
              <a:lnSpc>
                <a:spcPct val="95000"/>
              </a:lnSpc>
              <a:spcBef>
                <a:spcPts val="1200"/>
              </a:spcBef>
              <a:spcAft>
                <a:spcPts val="0"/>
              </a:spcAft>
              <a:buSzPts val="3000"/>
              <a:buFont typeface="Arial"/>
              <a:buChar char="•"/>
            </a:pPr>
            <a:r>
              <a:rPr lang="en-US" sz="3000">
                <a:highlight>
                  <a:schemeClr val="lt1"/>
                </a:highlight>
                <a:latin typeface="Arial"/>
                <a:ea typeface="Arial"/>
                <a:cs typeface="Arial"/>
                <a:sym typeface="Arial"/>
              </a:rPr>
              <a:t>Once confident, children answer inferential or </a:t>
            </a:r>
            <a:r>
              <a:rPr lang="en-US" sz="3000">
                <a:highlight>
                  <a:schemeClr val="lt1"/>
                </a:highlight>
                <a:latin typeface="Arial"/>
                <a:ea typeface="Arial"/>
                <a:cs typeface="Arial"/>
                <a:sym typeface="Arial"/>
              </a:rPr>
              <a:t>open-ended </a:t>
            </a:r>
            <a:r>
              <a:rPr lang="en-US" sz="3000">
                <a:highlight>
                  <a:schemeClr val="lt1"/>
                </a:highlight>
                <a:latin typeface="Arial"/>
                <a:ea typeface="Arial"/>
                <a:cs typeface="Arial"/>
                <a:sym typeface="Arial"/>
              </a:rPr>
              <a:t>questions. They learn to make meaning and think deeply. For example, “How do you think the character felt during this scene?” or “What do you think will happen next?” Here, they learn to defend their arguments or explain their thinking.</a:t>
            </a:r>
            <a:endParaRPr sz="3000">
              <a:highlight>
                <a:schemeClr val="lt1"/>
              </a:highlight>
              <a:latin typeface="Arial"/>
              <a:ea typeface="Arial"/>
              <a:cs typeface="Arial"/>
              <a:sym typeface="Arial"/>
            </a:endParaRPr>
          </a:p>
          <a:p>
            <a:pPr indent="0" lvl="0" marL="457200" rtl="0" algn="l">
              <a:lnSpc>
                <a:spcPct val="95000"/>
              </a:lnSpc>
              <a:spcBef>
                <a:spcPts val="1500"/>
              </a:spcBef>
              <a:spcAft>
                <a:spcPts val="0"/>
              </a:spcAft>
              <a:buNone/>
            </a:pPr>
            <a:r>
              <a:t/>
            </a:r>
            <a:endParaRPr sz="3000">
              <a:latin typeface="Arial"/>
              <a:ea typeface="Arial"/>
              <a:cs typeface="Arial"/>
              <a:sym typeface="Arial"/>
            </a:endParaRPr>
          </a:p>
          <a:p>
            <a:pPr indent="0" lvl="0" marL="457200" rtl="0" algn="l">
              <a:lnSpc>
                <a:spcPct val="70000"/>
              </a:lnSpc>
              <a:spcBef>
                <a:spcPts val="1500"/>
              </a:spcBef>
              <a:spcAft>
                <a:spcPts val="0"/>
              </a:spcAft>
              <a:buSzPts val="1018"/>
              <a:buNone/>
            </a:pPr>
            <a:r>
              <a:t/>
            </a:r>
            <a:endParaRPr sz="3000">
              <a:latin typeface="Arial"/>
              <a:ea typeface="Arial"/>
              <a:cs typeface="Arial"/>
              <a:sym typeface="Arial"/>
            </a:endParaRPr>
          </a:p>
        </p:txBody>
      </p:sp>
      <p:pic>
        <p:nvPicPr>
          <p:cNvPr id="153" name="Google Shape;153;p22"/>
          <p:cNvPicPr preferRelativeResize="0"/>
          <p:nvPr/>
        </p:nvPicPr>
        <p:blipFill rotWithShape="1">
          <a:blip r:embed="rId3">
            <a:alphaModFix/>
          </a:blip>
          <a:srcRect b="15754" l="0" r="0" t="17405"/>
          <a:stretch/>
        </p:blipFill>
        <p:spPr>
          <a:xfrm>
            <a:off x="8702325" y="3998375"/>
            <a:ext cx="3206675" cy="2143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